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1"/>
  </p:notesMasterIdLst>
  <p:handoutMasterIdLst>
    <p:handoutMasterId r:id="rId32"/>
  </p:handoutMasterIdLst>
  <p:sldIdLst>
    <p:sldId id="256" r:id="rId2"/>
    <p:sldId id="272" r:id="rId3"/>
    <p:sldId id="257" r:id="rId4"/>
    <p:sldId id="258" r:id="rId5"/>
    <p:sldId id="259" r:id="rId6"/>
    <p:sldId id="262" r:id="rId7"/>
    <p:sldId id="285" r:id="rId8"/>
    <p:sldId id="291" r:id="rId9"/>
    <p:sldId id="284" r:id="rId10"/>
    <p:sldId id="263" r:id="rId11"/>
    <p:sldId id="265" r:id="rId12"/>
    <p:sldId id="266" r:id="rId13"/>
    <p:sldId id="292" r:id="rId14"/>
    <p:sldId id="295" r:id="rId15"/>
    <p:sldId id="294" r:id="rId16"/>
    <p:sldId id="293" r:id="rId17"/>
    <p:sldId id="267" r:id="rId18"/>
    <p:sldId id="296" r:id="rId19"/>
    <p:sldId id="297" r:id="rId20"/>
    <p:sldId id="298" r:id="rId21"/>
    <p:sldId id="277" r:id="rId22"/>
    <p:sldId id="286" r:id="rId23"/>
    <p:sldId id="299" r:id="rId24"/>
    <p:sldId id="278" r:id="rId25"/>
    <p:sldId id="280" r:id="rId26"/>
    <p:sldId id="281" r:id="rId27"/>
    <p:sldId id="282" r:id="rId28"/>
    <p:sldId id="287" r:id="rId29"/>
    <p:sldId id="288"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659" autoAdjust="0"/>
  </p:normalViewPr>
  <p:slideViewPr>
    <p:cSldViewPr>
      <p:cViewPr varScale="1">
        <p:scale>
          <a:sx n="58" d="100"/>
          <a:sy n="58" d="100"/>
        </p:scale>
        <p:origin x="-123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i="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smtClean="0">
                <a:latin typeface="Frutiger-Light"/>
              </a:rPr>
              <a:t>Share own experiences and examples</a:t>
            </a:r>
            <a:endParaRPr lang="en-US" dirty="0" smtClean="0"/>
          </a:p>
          <a:p>
            <a:pPr algn="l"/>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Share own experiences and examples</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 learning activity – Worksheet T3 from the CanMEDS Teaching and Assessment Tools</a:t>
            </a:r>
            <a:r>
              <a:rPr lang="en-US" baseline="0" dirty="0" smtClean="0"/>
              <a:t> Guide Professional Role chapter is suggested.</a:t>
            </a:r>
          </a:p>
          <a:p>
            <a:endParaRPr lang="en-US" baseline="0" dirty="0" smtClean="0"/>
          </a:p>
          <a:p>
            <a:pPr marL="171450" indent="-171450">
              <a:buFont typeface="Arial" pitchFamily="34" charset="0"/>
              <a:buChar char="•"/>
            </a:pPr>
            <a:r>
              <a:rPr lang="en-US" baseline="0" dirty="0" smtClean="0"/>
              <a:t>Can do on own or in groups</a:t>
            </a:r>
          </a:p>
          <a:p>
            <a:pPr marL="171450" indent="-171450">
              <a:buFont typeface="Arial" pitchFamily="34" charset="0"/>
              <a:buChar char="•"/>
            </a:pPr>
            <a:r>
              <a:rPr lang="en-US" baseline="0" dirty="0" smtClean="0"/>
              <a:t>Groups are appropriate when everyone is in the same specialty as examples will vary with each specialty</a:t>
            </a:r>
          </a:p>
          <a:p>
            <a:pPr marL="171450" indent="-171450">
              <a:buFont typeface="Arial" pitchFamily="34" charset="0"/>
              <a:buChar char="•"/>
            </a:pPr>
            <a:r>
              <a:rPr lang="en-US" baseline="0" dirty="0" smtClean="0"/>
              <a:t>Explore answers in small groups or with the whole group</a:t>
            </a:r>
          </a:p>
          <a:p>
            <a:pPr marL="171450" indent="-171450">
              <a:buFont typeface="Arial" pitchFamily="34" charset="0"/>
              <a:buChar char="•"/>
            </a:pPr>
            <a:r>
              <a:rPr lang="en-US" baseline="0" dirty="0" smtClean="0"/>
              <a:t>Share own experience and scenario</a:t>
            </a:r>
          </a:p>
          <a:p>
            <a:pPr marL="171450" indent="-171450">
              <a:buFont typeface="Arial" pitchFamily="34" charset="0"/>
              <a:buChar char="•"/>
            </a:pPr>
            <a:r>
              <a:rPr lang="en-US" baseline="0" dirty="0" smtClean="0"/>
              <a:t>See A1 and A2 for types of positive/negative professional characteristics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14</a:t>
            </a:fld>
            <a:endParaRPr lang="en-US"/>
          </a:p>
        </p:txBody>
      </p:sp>
    </p:spTree>
    <p:extLst>
      <p:ext uri="{BB962C8B-B14F-4D97-AF65-F5344CB8AC3E}">
        <p14:creationId xmlns:p14="http://schemas.microsoft.com/office/powerpoint/2010/main" val="407265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15</a:t>
            </a:fld>
            <a:endParaRPr lang="en-US"/>
          </a:p>
        </p:txBody>
      </p:sp>
    </p:spTree>
    <p:extLst>
      <p:ext uri="{BB962C8B-B14F-4D97-AF65-F5344CB8AC3E}">
        <p14:creationId xmlns:p14="http://schemas.microsoft.com/office/powerpoint/2010/main" val="389557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Share own experiences and examples</a:t>
            </a:r>
          </a:p>
          <a:p>
            <a:r>
              <a:rPr lang="en-US" dirty="0" smtClean="0"/>
              <a:t>• Identify local resources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16</a:t>
            </a:fld>
            <a:endParaRPr lang="en-US"/>
          </a:p>
        </p:txBody>
      </p:sp>
    </p:spTree>
    <p:extLst>
      <p:ext uri="{BB962C8B-B14F-4D97-AF65-F5344CB8AC3E}">
        <p14:creationId xmlns:p14="http://schemas.microsoft.com/office/powerpoint/2010/main" val="256190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smtClean="0"/>
              <a:t>• Share own experiences and examples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Share own experiences and examples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18</a:t>
            </a:fld>
            <a:endParaRPr lang="en-US"/>
          </a:p>
        </p:txBody>
      </p:sp>
    </p:spTree>
    <p:extLst>
      <p:ext uri="{BB962C8B-B14F-4D97-AF65-F5344CB8AC3E}">
        <p14:creationId xmlns:p14="http://schemas.microsoft.com/office/powerpoint/2010/main" val="6772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Identify local resources</a:t>
            </a:r>
          </a:p>
          <a:p>
            <a:r>
              <a:rPr lang="en-US" dirty="0" smtClean="0"/>
              <a:t>• Share own experiences and examples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19</a:t>
            </a:fld>
            <a:endParaRPr lang="en-US"/>
          </a:p>
        </p:txBody>
      </p:sp>
    </p:spTree>
    <p:extLst>
      <p:ext uri="{BB962C8B-B14F-4D97-AF65-F5344CB8AC3E}">
        <p14:creationId xmlns:p14="http://schemas.microsoft.com/office/powerpoint/2010/main" val="301853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Identify local resources</a:t>
            </a:r>
          </a:p>
          <a:p>
            <a:r>
              <a:rPr lang="en-US" dirty="0" smtClean="0"/>
              <a:t>• Share own experiences and examples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20</a:t>
            </a:fld>
            <a:endParaRPr lang="en-US"/>
          </a:p>
        </p:txBody>
      </p:sp>
    </p:spTree>
    <p:extLst>
      <p:ext uri="{BB962C8B-B14F-4D97-AF65-F5344CB8AC3E}">
        <p14:creationId xmlns:p14="http://schemas.microsoft.com/office/powerpoint/2010/main" val="3427644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24</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smtClean="0">
                <a:latin typeface="Frutiger-Light"/>
              </a:rPr>
              <a:t>• From the </a:t>
            </a:r>
            <a:r>
              <a:rPr lang="en-US" sz="1200" b="0" i="1" u="none" strike="noStrike" baseline="0" dirty="0" smtClean="0">
                <a:latin typeface="Frutiger-LightItalic"/>
              </a:rPr>
              <a:t>CanMEDS 2015 Physician Competency Framework</a:t>
            </a:r>
          </a:p>
          <a:p>
            <a:pPr algn="l"/>
            <a:r>
              <a:rPr lang="en-US" sz="1200" b="0" i="0" u="none" strike="noStrike" baseline="0" dirty="0" smtClean="0">
                <a:latin typeface="Frutiger-Light"/>
              </a:rPr>
              <a:t>• Use one slide for each key competency and associated enabling competencies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smtClean="0"/>
              <a:t>• SAMPLE goals and objectives of the session – revise as required.</a:t>
            </a:r>
          </a:p>
          <a:p>
            <a:r>
              <a:rPr lang="en-US" i="0" dirty="0" smtClean="0"/>
              <a:t>• CONSIDER doing a ‘warm up activity’</a:t>
            </a:r>
          </a:p>
          <a:p>
            <a:r>
              <a:rPr lang="en-US" i="0" dirty="0" smtClean="0"/>
              <a:t>• Review/revise goals and objectives.</a:t>
            </a:r>
          </a:p>
          <a:p>
            <a:r>
              <a:rPr lang="en-US" i="0" dirty="0" smtClean="0"/>
              <a:t>• Insert 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smtClean="0"/>
              <a:t>• Reasons why this Role is important</a:t>
            </a:r>
          </a:p>
          <a:p>
            <a:r>
              <a:rPr lang="en-US" dirty="0" smtClean="0"/>
              <a:t>• Provide examples from experience to illustrate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Definition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Avoid including competencies for learners</a:t>
            </a:r>
          </a:p>
          <a:p>
            <a:r>
              <a:rPr lang="en-US" sz="1200" b="0" i="0" u="none" strike="noStrike" kern="1200" baseline="0" dirty="0" smtClean="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about the Professional Role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smtClean="0"/>
              <a:t>•</a:t>
            </a:r>
            <a:r>
              <a:rPr lang="en-US" baseline="0" dirty="0" smtClean="0"/>
              <a:t> </a:t>
            </a:r>
            <a:r>
              <a:rPr lang="en-US" sz="1200" b="0" i="0" u="none" strike="noStrike" kern="1200" baseline="0" dirty="0" smtClean="0">
                <a:solidFill>
                  <a:schemeClr val="tx1"/>
                </a:solidFill>
                <a:latin typeface="Times" charset="0"/>
                <a:ea typeface="Osaka" charset="0"/>
                <a:cs typeface="Osaka" charset="0"/>
              </a:rPr>
              <a:t>Define from the </a:t>
            </a:r>
            <a:r>
              <a:rPr lang="en-US" sz="1200" b="0" i="1" u="none" strike="noStrike" kern="1200" baseline="0" dirty="0" smtClean="0">
                <a:solidFill>
                  <a:schemeClr val="tx1"/>
                </a:solidFill>
                <a:latin typeface="Times" charset="0"/>
                <a:ea typeface="Osaka" charset="0"/>
                <a:cs typeface="Osaka" charset="0"/>
              </a:rPr>
              <a:t>CanMEDS Teaching and Assessment Tools Guide </a:t>
            </a:r>
            <a:r>
              <a:rPr lang="en-US" sz="1200" b="0" i="0" u="none" strike="noStrike" kern="1200" baseline="0" dirty="0" smtClean="0">
                <a:solidFill>
                  <a:schemeClr val="tx1"/>
                </a:solidFill>
                <a:latin typeface="Times" charset="0"/>
                <a:ea typeface="Osaka" charset="0"/>
                <a:cs typeface="Osaka" charset="0"/>
              </a:rPr>
              <a:t>Professional Role chapter.</a:t>
            </a:r>
          </a:p>
          <a:p>
            <a:r>
              <a:rPr lang="en-US" sz="1200" b="0" i="0" u="none" strike="noStrike" kern="1200" baseline="0" dirty="0" smtClean="0">
                <a:solidFill>
                  <a:schemeClr val="tx1"/>
                </a:solidFill>
                <a:latin typeface="Times" charset="0"/>
                <a:ea typeface="Osaka" charset="0"/>
                <a:cs typeface="Osaka" charset="0"/>
              </a:rPr>
              <a:t>• Important day to day language to know, understand meaning, be able to use</a:t>
            </a:r>
          </a:p>
          <a:p>
            <a:r>
              <a:rPr lang="en-US" sz="1200" b="0" i="0" u="none" strike="noStrike" kern="1200" baseline="0" dirty="0" smtClean="0">
                <a:solidFill>
                  <a:schemeClr val="tx1"/>
                </a:solidFill>
                <a:latin typeface="Times" charset="0"/>
                <a:ea typeface="Osaka" charset="0"/>
                <a:cs typeface="Osaka" charset="0"/>
              </a:rPr>
              <a:t>• See key terms in chapter for details</a:t>
            </a:r>
          </a:p>
          <a:p>
            <a:r>
              <a:rPr lang="en-US" sz="1200" b="0" i="0" u="none" strike="noStrike" kern="1200" baseline="0" dirty="0" smtClean="0">
                <a:solidFill>
                  <a:schemeClr val="tx1"/>
                </a:solidFill>
                <a:latin typeface="Times" charset="0"/>
                <a:ea typeface="Osaka" charset="0"/>
                <a:cs typeface="Osaka" charset="0"/>
              </a:rPr>
              <a:t>• Provide examples from experience to illustrate</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8</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 Provide examples from experience to illustrate</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9</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smtClean="0"/>
              <a:t>• Alternate to misconceptions</a:t>
            </a:r>
          </a:p>
          <a:p>
            <a:pPr marL="0" indent="0">
              <a:buFont typeface="Arial" pitchFamily="34" charset="0"/>
              <a:buNone/>
            </a:pPr>
            <a:r>
              <a:rPr lang="en-US" dirty="0" smtClean="0"/>
              <a:t>• Provide examples from experience to illustrate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Professional 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10</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endParaRPr lang="en-US" dirty="0" smtClean="0"/>
          </a:p>
          <a:p>
            <a:pPr marL="0" indent="0">
              <a:buNone/>
            </a:pPr>
            <a:r>
              <a:rPr lang="en-US" b="1" dirty="0"/>
              <a:t>Skills for residents to master in developing their identity as </a:t>
            </a:r>
            <a:r>
              <a:rPr lang="en-US" b="1" dirty="0" smtClean="0"/>
              <a:t>a physician </a:t>
            </a:r>
            <a:r>
              <a:rPr lang="en-US" b="1" dirty="0"/>
              <a:t>in your specialty are:</a:t>
            </a:r>
          </a:p>
          <a:p>
            <a:pPr marL="0" indent="0">
              <a:buNone/>
            </a:pPr>
            <a:r>
              <a:rPr lang="en-US" dirty="0"/>
              <a:t>1. Learning the language</a:t>
            </a:r>
          </a:p>
          <a:p>
            <a:pPr marL="0" indent="0">
              <a:buNone/>
            </a:pPr>
            <a:r>
              <a:rPr lang="en-US" dirty="0"/>
              <a:t>2. Learning to live with ambiguity</a:t>
            </a:r>
          </a:p>
          <a:p>
            <a:pPr marL="0" indent="0">
              <a:buNone/>
            </a:pPr>
            <a:r>
              <a:rPr lang="en-US" dirty="0"/>
              <a:t>3. Learning to play the role</a:t>
            </a:r>
          </a:p>
          <a:p>
            <a:pPr marL="0" indent="0">
              <a:buNone/>
            </a:pPr>
            <a:r>
              <a:rPr lang="en-US" dirty="0"/>
              <a:t>4. Learning the hierarchy and power </a:t>
            </a:r>
            <a:r>
              <a:rPr lang="en-US" dirty="0" smtClean="0"/>
              <a:t/>
            </a:r>
            <a:br>
              <a:rPr lang="en-US" dirty="0" smtClean="0"/>
            </a:br>
            <a:r>
              <a:rPr lang="en-US" dirty="0" smtClean="0"/>
              <a:t>    relationships</a:t>
            </a:r>
            <a:endParaRPr lang="en-US" dirty="0"/>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11</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endParaRPr lang="en-US" dirty="0" smtClean="0"/>
          </a:p>
          <a:p>
            <a:endParaRPr lang="en-US" dirty="0"/>
          </a:p>
          <a:p>
            <a:pPr marL="0" indent="0" algn="ctr">
              <a:buNone/>
            </a:pPr>
            <a:r>
              <a:rPr lang="en-US" b="1" dirty="0">
                <a:ea typeface="MS Mincho"/>
                <a:cs typeface="Times New Roman"/>
              </a:rPr>
              <a:t>Label the </a:t>
            </a:r>
            <a:r>
              <a:rPr lang="en-US" b="1" dirty="0" smtClean="0">
                <a:ea typeface="MS Mincho"/>
                <a:cs typeface="Times New Roman"/>
              </a:rPr>
              <a:t>BEHAVIOUR</a:t>
            </a:r>
          </a:p>
          <a:p>
            <a:pPr marL="0" indent="0" algn="ctr">
              <a:buNone/>
            </a:pPr>
            <a:endParaRPr lang="en-US" b="1" dirty="0">
              <a:ea typeface="MS Mincho"/>
              <a:cs typeface="Times New Roman"/>
            </a:endParaRPr>
          </a:p>
          <a:p>
            <a:pPr marL="0" indent="0" algn="ctr">
              <a:buNone/>
            </a:pPr>
            <a:r>
              <a:rPr lang="en-US" dirty="0" smtClean="0">
                <a:ea typeface="MS Mincho"/>
                <a:cs typeface="Times New Roman"/>
              </a:rPr>
              <a:t>Avoid </a:t>
            </a:r>
            <a:r>
              <a:rPr lang="en-US" dirty="0">
                <a:ea typeface="MS Mincho"/>
                <a:cs typeface="Times New Roman"/>
              </a:rPr>
              <a:t>judging the person</a:t>
            </a:r>
            <a:endParaRPr lang="en-US" dirty="0"/>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Positive Professional</a:t>
            </a:r>
            <a:r>
              <a:rPr lang="en-US" dirty="0"/>
              <a:t/>
            </a:r>
            <a:br>
              <a:rPr lang="en-US" dirty="0"/>
            </a:br>
            <a:r>
              <a:rPr lang="en-US" dirty="0" smtClean="0"/>
              <a:t>Characteristics</a:t>
            </a:r>
            <a:endParaRPr lang="en-US" dirty="0"/>
          </a:p>
        </p:txBody>
      </p:sp>
      <p:sp>
        <p:nvSpPr>
          <p:cNvPr id="20486" name="Rectangle 6"/>
          <p:cNvSpPr>
            <a:spLocks noGrp="1" noChangeArrowheads="1"/>
          </p:cNvSpPr>
          <p:nvPr>
            <p:ph type="body" idx="1"/>
          </p:nvPr>
        </p:nvSpPr>
        <p:spPr>
          <a:xfrm>
            <a:off x="0" y="1484784"/>
            <a:ext cx="4104456" cy="4890864"/>
          </a:xfrm>
        </p:spPr>
        <p:txBody>
          <a:bodyPr/>
          <a:lstStyle/>
          <a:p>
            <a:pPr marL="0" indent="0">
              <a:buNone/>
            </a:pPr>
            <a:r>
              <a:rPr lang="en-US" b="1" dirty="0"/>
              <a:t>A. Clinical competency</a:t>
            </a:r>
          </a:p>
          <a:p>
            <a:pPr marL="0" indent="0">
              <a:spcBef>
                <a:spcPts val="0"/>
              </a:spcBef>
              <a:spcAft>
                <a:spcPts val="600"/>
              </a:spcAft>
              <a:buNone/>
            </a:pPr>
            <a:r>
              <a:rPr lang="en-US" dirty="0"/>
              <a:t>1. </a:t>
            </a:r>
            <a:r>
              <a:rPr lang="en-US" dirty="0" smtClean="0"/>
              <a:t>Excellent knowledge </a:t>
            </a:r>
            <a:br>
              <a:rPr lang="en-US" dirty="0" smtClean="0"/>
            </a:br>
            <a:r>
              <a:rPr lang="en-US" dirty="0" smtClean="0"/>
              <a:t>    and skill</a:t>
            </a:r>
            <a:endParaRPr lang="en-US" dirty="0"/>
          </a:p>
          <a:p>
            <a:pPr marL="0" indent="0">
              <a:spcBef>
                <a:spcPts val="0"/>
              </a:spcBef>
              <a:spcAft>
                <a:spcPts val="600"/>
              </a:spcAft>
              <a:buNone/>
            </a:pPr>
            <a:r>
              <a:rPr lang="en-US" dirty="0"/>
              <a:t>2. </a:t>
            </a:r>
            <a:r>
              <a:rPr lang="en-US" dirty="0" smtClean="0"/>
              <a:t>Effective </a:t>
            </a:r>
            <a:br>
              <a:rPr lang="en-US" dirty="0" smtClean="0"/>
            </a:br>
            <a:r>
              <a:rPr lang="en-US" dirty="0" smtClean="0"/>
              <a:t>    communication</a:t>
            </a:r>
            <a:endParaRPr lang="en-US" dirty="0"/>
          </a:p>
          <a:p>
            <a:pPr marL="0" indent="0">
              <a:spcBef>
                <a:spcPts val="0"/>
              </a:spcBef>
              <a:spcAft>
                <a:spcPts val="600"/>
              </a:spcAft>
              <a:buNone/>
            </a:pPr>
            <a:r>
              <a:rPr lang="en-US" dirty="0"/>
              <a:t>3. Sound </a:t>
            </a:r>
            <a:r>
              <a:rPr lang="en-US" dirty="0" smtClean="0"/>
              <a:t>clinical </a:t>
            </a:r>
            <a:br>
              <a:rPr lang="en-US" dirty="0" smtClean="0"/>
            </a:br>
            <a:r>
              <a:rPr lang="en-US" dirty="0" smtClean="0"/>
              <a:t>    reasoning</a:t>
            </a:r>
            <a:endParaRPr lang="en-US" dirty="0"/>
          </a:p>
        </p:txBody>
      </p:sp>
      <p:sp>
        <p:nvSpPr>
          <p:cNvPr id="6" name="Rectangle 6"/>
          <p:cNvSpPr txBox="1">
            <a:spLocks noChangeArrowheads="1"/>
          </p:cNvSpPr>
          <p:nvPr/>
        </p:nvSpPr>
        <p:spPr bwMode="auto">
          <a:xfrm>
            <a:off x="4327781" y="1484784"/>
            <a:ext cx="4824536" cy="4890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a:lstStyle>
          <a:p>
            <a:pPr marL="0" indent="0">
              <a:buNone/>
            </a:pPr>
            <a:r>
              <a:rPr lang="en-US" b="1" dirty="0" smtClean="0"/>
              <a:t>B. </a:t>
            </a:r>
            <a:r>
              <a:rPr lang="en-US" b="1" dirty="0"/>
              <a:t>Personal qualities</a:t>
            </a:r>
          </a:p>
          <a:p>
            <a:pPr marL="0" indent="0">
              <a:spcBef>
                <a:spcPts val="0"/>
              </a:spcBef>
              <a:spcAft>
                <a:spcPts val="600"/>
              </a:spcAft>
              <a:buNone/>
            </a:pPr>
            <a:r>
              <a:rPr lang="en-US" dirty="0"/>
              <a:t>4. Compassionate and caring</a:t>
            </a:r>
          </a:p>
          <a:p>
            <a:pPr marL="0" indent="0">
              <a:spcBef>
                <a:spcPts val="0"/>
              </a:spcBef>
              <a:spcAft>
                <a:spcPts val="600"/>
              </a:spcAft>
              <a:buNone/>
            </a:pPr>
            <a:r>
              <a:rPr lang="en-US" dirty="0"/>
              <a:t>5. Honesty and integrity</a:t>
            </a:r>
          </a:p>
          <a:p>
            <a:pPr marL="0" indent="0">
              <a:spcBef>
                <a:spcPts val="0"/>
              </a:spcBef>
              <a:spcAft>
                <a:spcPts val="600"/>
              </a:spcAft>
              <a:buNone/>
            </a:pPr>
            <a:r>
              <a:rPr lang="en-US" dirty="0"/>
              <a:t>6. Enthusiastic for the </a:t>
            </a:r>
            <a:r>
              <a:rPr lang="en-US" dirty="0" smtClean="0"/>
              <a:t/>
            </a:r>
            <a:br>
              <a:rPr lang="en-US" dirty="0" smtClean="0"/>
            </a:br>
            <a:r>
              <a:rPr lang="en-US" dirty="0" smtClean="0"/>
              <a:t>    practice </a:t>
            </a:r>
            <a:r>
              <a:rPr lang="en-US" dirty="0"/>
              <a:t>of medicine</a:t>
            </a:r>
          </a:p>
          <a:p>
            <a:pPr marL="0" indent="0">
              <a:spcBef>
                <a:spcPts val="0"/>
              </a:spcBef>
              <a:spcAft>
                <a:spcPts val="600"/>
              </a:spcAft>
              <a:buNone/>
            </a:pPr>
            <a:r>
              <a:rPr lang="en-US" dirty="0"/>
              <a:t>7. Effective interpersonal </a:t>
            </a:r>
            <a:r>
              <a:rPr lang="en-US" dirty="0" smtClean="0"/>
              <a:t/>
            </a:r>
            <a:br>
              <a:rPr lang="en-US" dirty="0" smtClean="0"/>
            </a:br>
            <a:r>
              <a:rPr lang="en-US" dirty="0" smtClean="0"/>
              <a:t>    skills</a:t>
            </a:r>
            <a:endParaRPr lang="en-US" dirty="0"/>
          </a:p>
          <a:p>
            <a:pPr marL="0" indent="0">
              <a:spcBef>
                <a:spcPts val="0"/>
              </a:spcBef>
              <a:spcAft>
                <a:spcPts val="600"/>
              </a:spcAft>
              <a:buNone/>
            </a:pPr>
            <a:r>
              <a:rPr lang="en-US" dirty="0"/>
              <a:t>8. Commitment to excellence</a:t>
            </a:r>
          </a:p>
          <a:p>
            <a:pPr marL="0" indent="0">
              <a:spcBef>
                <a:spcPts val="0"/>
              </a:spcBef>
              <a:spcAft>
                <a:spcPts val="600"/>
              </a:spcAft>
              <a:buNone/>
            </a:pPr>
            <a:r>
              <a:rPr lang="en-US" dirty="0"/>
              <a:t>9. Collegial</a:t>
            </a:r>
          </a:p>
          <a:p>
            <a:pPr marL="0" indent="0">
              <a:spcBef>
                <a:spcPts val="0"/>
              </a:spcBef>
              <a:spcAft>
                <a:spcPts val="600"/>
              </a:spcAft>
              <a:buNone/>
            </a:pPr>
            <a:r>
              <a:rPr lang="en-US" dirty="0"/>
              <a:t>10. Demonstrates </a:t>
            </a:r>
            <a:r>
              <a:rPr lang="en-US" dirty="0" err="1"/>
              <a:t>humour</a:t>
            </a:r>
            <a:endParaRPr lang="en-US" dirty="0"/>
          </a:p>
        </p:txBody>
      </p:sp>
    </p:spTree>
    <p:extLst>
      <p:ext uri="{BB962C8B-B14F-4D97-AF65-F5344CB8AC3E}">
        <p14:creationId xmlns:p14="http://schemas.microsoft.com/office/powerpoint/2010/main" val="2775828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Negative Professional</a:t>
            </a:r>
            <a:br>
              <a:rPr lang="en-US" dirty="0" smtClean="0"/>
            </a:br>
            <a:r>
              <a:rPr lang="en-US" dirty="0" smtClean="0"/>
              <a:t>Characteristics</a:t>
            </a:r>
            <a:endParaRPr lang="en-US" dirty="0"/>
          </a:p>
        </p:txBody>
      </p:sp>
      <p:sp>
        <p:nvSpPr>
          <p:cNvPr id="20486" name="Rectangle 6"/>
          <p:cNvSpPr>
            <a:spLocks noGrp="1" noChangeArrowheads="1"/>
          </p:cNvSpPr>
          <p:nvPr>
            <p:ph type="body" idx="1"/>
          </p:nvPr>
        </p:nvSpPr>
        <p:spPr>
          <a:xfrm>
            <a:off x="0" y="1484784"/>
            <a:ext cx="4104456" cy="4890864"/>
          </a:xfrm>
        </p:spPr>
        <p:txBody>
          <a:bodyPr/>
          <a:lstStyle/>
          <a:p>
            <a:pPr marL="0" indent="0">
              <a:buNone/>
            </a:pPr>
            <a:r>
              <a:rPr lang="en-US" b="1" dirty="0"/>
              <a:t>A. Clinical competency</a:t>
            </a:r>
          </a:p>
          <a:p>
            <a:pPr marL="0" indent="0">
              <a:spcBef>
                <a:spcPts val="0"/>
              </a:spcBef>
              <a:spcAft>
                <a:spcPts val="600"/>
              </a:spcAft>
              <a:buNone/>
            </a:pPr>
            <a:r>
              <a:rPr lang="en-US" dirty="0"/>
              <a:t>1. </a:t>
            </a:r>
            <a:r>
              <a:rPr lang="en-US" dirty="0" smtClean="0"/>
              <a:t>Deficient knowledge </a:t>
            </a:r>
            <a:br>
              <a:rPr lang="en-US" dirty="0" smtClean="0"/>
            </a:br>
            <a:r>
              <a:rPr lang="en-US" dirty="0" smtClean="0"/>
              <a:t>    and skill</a:t>
            </a:r>
            <a:endParaRPr lang="en-US" dirty="0"/>
          </a:p>
          <a:p>
            <a:pPr marL="0" indent="0">
              <a:spcBef>
                <a:spcPts val="0"/>
              </a:spcBef>
              <a:spcAft>
                <a:spcPts val="600"/>
              </a:spcAft>
              <a:buNone/>
            </a:pPr>
            <a:r>
              <a:rPr lang="en-US" dirty="0"/>
              <a:t>2. </a:t>
            </a:r>
            <a:r>
              <a:rPr lang="en-US" dirty="0" smtClean="0"/>
              <a:t>Ineffective </a:t>
            </a:r>
            <a:br>
              <a:rPr lang="en-US" dirty="0" smtClean="0"/>
            </a:br>
            <a:r>
              <a:rPr lang="en-US" dirty="0" smtClean="0"/>
              <a:t>    communication</a:t>
            </a:r>
            <a:endParaRPr lang="en-US" dirty="0"/>
          </a:p>
          <a:p>
            <a:pPr marL="0" indent="0">
              <a:spcBef>
                <a:spcPts val="0"/>
              </a:spcBef>
              <a:spcAft>
                <a:spcPts val="600"/>
              </a:spcAft>
              <a:buNone/>
            </a:pPr>
            <a:r>
              <a:rPr lang="en-US" dirty="0"/>
              <a:t>3. Poor </a:t>
            </a:r>
            <a:r>
              <a:rPr lang="en-US" dirty="0" smtClean="0"/>
              <a:t>clinical reasoning</a:t>
            </a:r>
            <a:endParaRPr lang="en-US" dirty="0"/>
          </a:p>
        </p:txBody>
      </p:sp>
      <p:sp>
        <p:nvSpPr>
          <p:cNvPr id="6" name="Rectangle 6"/>
          <p:cNvSpPr txBox="1">
            <a:spLocks noChangeArrowheads="1"/>
          </p:cNvSpPr>
          <p:nvPr/>
        </p:nvSpPr>
        <p:spPr bwMode="auto">
          <a:xfrm>
            <a:off x="4327781" y="1484784"/>
            <a:ext cx="4824536" cy="4890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a:lstStyle>
          <a:p>
            <a:pPr marL="0" indent="0">
              <a:buNone/>
            </a:pPr>
            <a:r>
              <a:rPr lang="en-US" b="1" dirty="0" smtClean="0"/>
              <a:t>B. </a:t>
            </a:r>
            <a:r>
              <a:rPr lang="en-US" b="1" dirty="0"/>
              <a:t>Personal qualities</a:t>
            </a:r>
          </a:p>
          <a:p>
            <a:pPr marL="0" indent="0">
              <a:spcBef>
                <a:spcPts val="0"/>
              </a:spcBef>
              <a:spcAft>
                <a:spcPts val="600"/>
              </a:spcAft>
              <a:buNone/>
            </a:pPr>
            <a:r>
              <a:rPr lang="en-US" dirty="0"/>
              <a:t>4. Insensitive to patients’ </a:t>
            </a:r>
            <a:r>
              <a:rPr lang="en-US" dirty="0" smtClean="0"/>
              <a:t/>
            </a:r>
            <a:br>
              <a:rPr lang="en-US" dirty="0" smtClean="0"/>
            </a:br>
            <a:r>
              <a:rPr lang="en-US" dirty="0" smtClean="0"/>
              <a:t>    suffering</a:t>
            </a:r>
            <a:endParaRPr lang="en-US" dirty="0"/>
          </a:p>
          <a:p>
            <a:pPr marL="0" indent="0">
              <a:spcBef>
                <a:spcPts val="0"/>
              </a:spcBef>
              <a:spcAft>
                <a:spcPts val="600"/>
              </a:spcAft>
              <a:buNone/>
            </a:pPr>
            <a:r>
              <a:rPr lang="en-US" dirty="0"/>
              <a:t>5. Lapses in honesty and </a:t>
            </a:r>
            <a:r>
              <a:rPr lang="en-US" dirty="0" smtClean="0"/>
              <a:t/>
            </a:r>
            <a:br>
              <a:rPr lang="en-US" dirty="0" smtClean="0"/>
            </a:br>
            <a:r>
              <a:rPr lang="en-US" dirty="0" smtClean="0"/>
              <a:t>    integrity</a:t>
            </a:r>
            <a:endParaRPr lang="en-US" dirty="0"/>
          </a:p>
          <a:p>
            <a:pPr marL="0" indent="0">
              <a:spcBef>
                <a:spcPts val="0"/>
              </a:spcBef>
              <a:spcAft>
                <a:spcPts val="600"/>
              </a:spcAft>
              <a:buNone/>
            </a:pPr>
            <a:r>
              <a:rPr lang="en-US" dirty="0"/>
              <a:t>6. Dissatisfaction with the </a:t>
            </a:r>
            <a:r>
              <a:rPr lang="en-US" dirty="0" smtClean="0"/>
              <a:t/>
            </a:r>
            <a:br>
              <a:rPr lang="en-US" dirty="0" smtClean="0"/>
            </a:br>
            <a:r>
              <a:rPr lang="en-US" dirty="0" smtClean="0"/>
              <a:t>    practice </a:t>
            </a:r>
            <a:r>
              <a:rPr lang="en-US" dirty="0"/>
              <a:t>of medicine</a:t>
            </a:r>
          </a:p>
          <a:p>
            <a:pPr marL="0" indent="0">
              <a:spcBef>
                <a:spcPts val="0"/>
              </a:spcBef>
              <a:spcAft>
                <a:spcPts val="600"/>
              </a:spcAft>
              <a:buNone/>
            </a:pPr>
            <a:r>
              <a:rPr lang="en-US" dirty="0"/>
              <a:t>7. Ineffective interpersonal </a:t>
            </a:r>
            <a:r>
              <a:rPr lang="en-US" dirty="0" smtClean="0"/>
              <a:t/>
            </a:r>
            <a:br>
              <a:rPr lang="en-US" dirty="0" smtClean="0"/>
            </a:br>
            <a:r>
              <a:rPr lang="en-US" dirty="0" smtClean="0"/>
              <a:t>    skills</a:t>
            </a:r>
            <a:endParaRPr lang="en-US" dirty="0"/>
          </a:p>
          <a:p>
            <a:pPr marL="0" indent="0">
              <a:spcBef>
                <a:spcPts val="0"/>
              </a:spcBef>
              <a:spcAft>
                <a:spcPts val="600"/>
              </a:spcAft>
              <a:buNone/>
            </a:pPr>
            <a:r>
              <a:rPr lang="en-US" dirty="0"/>
              <a:t>8. Acceptance of mediocre </a:t>
            </a:r>
            <a:r>
              <a:rPr lang="en-US" dirty="0" smtClean="0"/>
              <a:t/>
            </a:r>
            <a:br>
              <a:rPr lang="en-US" dirty="0" smtClean="0"/>
            </a:br>
            <a:r>
              <a:rPr lang="en-US" dirty="0" smtClean="0"/>
              <a:t>    results</a:t>
            </a:r>
            <a:endParaRPr lang="en-US" dirty="0"/>
          </a:p>
          <a:p>
            <a:pPr marL="0" indent="0">
              <a:spcBef>
                <a:spcPts val="0"/>
              </a:spcBef>
              <a:spcAft>
                <a:spcPts val="600"/>
              </a:spcAft>
              <a:buNone/>
            </a:pPr>
            <a:r>
              <a:rPr lang="en-US" dirty="0"/>
              <a:t>9. Lack of collegiality</a:t>
            </a:r>
          </a:p>
          <a:p>
            <a:pPr marL="0" indent="0">
              <a:spcBef>
                <a:spcPts val="0"/>
              </a:spcBef>
              <a:spcAft>
                <a:spcPts val="600"/>
              </a:spcAft>
              <a:buNone/>
            </a:pPr>
            <a:r>
              <a:rPr lang="en-US" dirty="0"/>
              <a:t>10. </a:t>
            </a:r>
            <a:r>
              <a:rPr lang="en-US" dirty="0" err="1"/>
              <a:t>Humourless</a:t>
            </a:r>
            <a:r>
              <a:rPr lang="en-US" dirty="0"/>
              <a:t> approach</a:t>
            </a:r>
          </a:p>
        </p:txBody>
      </p:sp>
    </p:spTree>
    <p:extLst>
      <p:ext uri="{BB962C8B-B14F-4D97-AF65-F5344CB8AC3E}">
        <p14:creationId xmlns:p14="http://schemas.microsoft.com/office/powerpoint/2010/main" val="3062901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Worksheet T3</a:t>
            </a:r>
          </a:p>
          <a:p>
            <a:pPr algn="ctr"/>
            <a:endParaRPr lang="en-US" dirty="0"/>
          </a:p>
          <a:p>
            <a:pPr marL="0" indent="0" algn="ctr">
              <a:buNone/>
            </a:pPr>
            <a:r>
              <a:rPr lang="en-US" dirty="0" smtClean="0"/>
              <a:t>Professionalism Scenarios and Case Discussion</a:t>
            </a:r>
            <a:endParaRPr lang="en-US"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14</a:t>
            </a:fld>
            <a:endParaRPr lang="en-US" sz="1400">
              <a:latin typeface="Arial" charset="0"/>
            </a:endParaRPr>
          </a:p>
        </p:txBody>
      </p:sp>
    </p:spTree>
    <p:extLst>
      <p:ext uri="{BB962C8B-B14F-4D97-AF65-F5344CB8AC3E}">
        <p14:creationId xmlns:p14="http://schemas.microsoft.com/office/powerpoint/2010/main" val="250069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role </a:t>
            </a:r>
            <a:r>
              <a:rPr lang="en-US" dirty="0" err="1"/>
              <a:t>modelling</a:t>
            </a:r>
            <a:r>
              <a:rPr lang="en-US" dirty="0"/>
              <a:t> to improve professional </a:t>
            </a:r>
            <a:r>
              <a:rPr lang="en-US" dirty="0" err="1" smtClean="0"/>
              <a:t>behaviour</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Active observation of role model</a:t>
            </a:r>
          </a:p>
          <a:p>
            <a:pPr marL="0" indent="0">
              <a:buNone/>
            </a:pPr>
            <a:r>
              <a:rPr lang="en-US" dirty="0"/>
              <a:t>2. Making the unconscious conscious</a:t>
            </a:r>
          </a:p>
          <a:p>
            <a:pPr marL="0" indent="0">
              <a:buNone/>
            </a:pPr>
            <a:r>
              <a:rPr lang="en-US" dirty="0"/>
              <a:t>3. Reflection and abstraction</a:t>
            </a:r>
          </a:p>
          <a:p>
            <a:pPr marL="0" indent="0">
              <a:buNone/>
            </a:pPr>
            <a:r>
              <a:rPr lang="en-US" dirty="0"/>
              <a:t>4. Translating insights into principles and </a:t>
            </a:r>
            <a:r>
              <a:rPr lang="en-US" dirty="0" smtClean="0"/>
              <a:t/>
            </a:r>
            <a:br>
              <a:rPr lang="en-US" dirty="0" smtClean="0"/>
            </a:br>
            <a:r>
              <a:rPr lang="en-US" dirty="0" smtClean="0"/>
              <a:t>    action</a:t>
            </a:r>
            <a:endParaRPr lang="en-US" dirty="0"/>
          </a:p>
          <a:p>
            <a:pPr marL="0" indent="0">
              <a:buNone/>
            </a:pPr>
            <a:r>
              <a:rPr lang="en-US" dirty="0"/>
              <a:t>5. Generalization and </a:t>
            </a:r>
            <a:r>
              <a:rPr lang="en-US" dirty="0" err="1"/>
              <a:t>behaviour</a:t>
            </a:r>
            <a:r>
              <a:rPr lang="en-US" dirty="0"/>
              <a:t> change</a:t>
            </a:r>
          </a:p>
        </p:txBody>
      </p:sp>
      <p:sp>
        <p:nvSpPr>
          <p:cNvPr id="4" name="Slide Number Placeholder 3"/>
          <p:cNvSpPr>
            <a:spLocks noGrp="1"/>
          </p:cNvSpPr>
          <p:nvPr>
            <p:ph type="sldNum" sz="quarter" idx="10"/>
          </p:nvPr>
        </p:nvSpPr>
        <p:spPr/>
        <p:txBody>
          <a:bodyPr/>
          <a:lstStyle/>
          <a:p>
            <a:fld id="{8E1C09A0-21D7-FE41-87AE-5D52617F0A43}" type="slidenum">
              <a:rPr lang="en-US" smtClean="0"/>
              <a:pPr/>
              <a:t>15</a:t>
            </a:fld>
            <a:endParaRPr lang="en-US" sz="1400">
              <a:latin typeface="Arial" charset="0"/>
            </a:endParaRPr>
          </a:p>
        </p:txBody>
      </p:sp>
    </p:spTree>
    <p:extLst>
      <p:ext uri="{BB962C8B-B14F-4D97-AF65-F5344CB8AC3E}">
        <p14:creationId xmlns:p14="http://schemas.microsoft.com/office/powerpoint/2010/main" val="319920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Constructive coping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Constructive coping </a:t>
            </a:r>
            <a:r>
              <a:rPr lang="en-US" dirty="0" smtClean="0"/>
              <a:t>skills </a:t>
            </a:r>
            <a:r>
              <a:rPr lang="en-US" dirty="0"/>
              <a:t>include:</a:t>
            </a:r>
          </a:p>
          <a:p>
            <a:pPr marL="0" indent="0">
              <a:buNone/>
            </a:pPr>
            <a:r>
              <a:rPr lang="en-US" dirty="0"/>
              <a:t>• Positive reframing</a:t>
            </a:r>
          </a:p>
          <a:p>
            <a:pPr marL="0" indent="0">
              <a:buNone/>
            </a:pPr>
            <a:r>
              <a:rPr lang="en-US" dirty="0"/>
              <a:t>• Finding meaning in work</a:t>
            </a:r>
          </a:p>
          <a:p>
            <a:pPr marL="0" indent="0">
              <a:buNone/>
            </a:pPr>
            <a:r>
              <a:rPr lang="en-US" dirty="0"/>
              <a:t>• Focusing on what is important in life</a:t>
            </a:r>
          </a:p>
          <a:p>
            <a:pPr marL="0" indent="0">
              <a:buNone/>
            </a:pPr>
            <a:r>
              <a:rPr lang="en-US" dirty="0"/>
              <a:t>• Maintaining a positive outlook and attitude </a:t>
            </a:r>
            <a:r>
              <a:rPr lang="en-US" dirty="0" smtClean="0"/>
              <a:t/>
            </a:r>
            <a:br>
              <a:rPr lang="en-US" dirty="0" smtClean="0"/>
            </a:br>
            <a:r>
              <a:rPr lang="en-US" dirty="0" smtClean="0"/>
              <a:t>   towards </a:t>
            </a:r>
            <a:r>
              <a:rPr lang="en-US" dirty="0"/>
              <a:t>work</a:t>
            </a:r>
          </a:p>
          <a:p>
            <a:pPr marL="0" indent="0">
              <a:buNone/>
            </a:pPr>
            <a:r>
              <a:rPr lang="en-US" dirty="0"/>
              <a:t>• Embracing an approach that stresses </a:t>
            </a:r>
            <a:r>
              <a:rPr lang="en-US" dirty="0" smtClean="0"/>
              <a:t>work-</a:t>
            </a:r>
            <a:br>
              <a:rPr lang="en-US" dirty="0" smtClean="0"/>
            </a:br>
            <a:r>
              <a:rPr lang="en-US" dirty="0" smtClean="0"/>
              <a:t>   life </a:t>
            </a:r>
            <a:r>
              <a:rPr lang="en-US" dirty="0"/>
              <a:t>balance</a:t>
            </a:r>
          </a:p>
        </p:txBody>
      </p:sp>
      <p:sp>
        <p:nvSpPr>
          <p:cNvPr id="4" name="Slide Number Placeholder 3"/>
          <p:cNvSpPr>
            <a:spLocks noGrp="1"/>
          </p:cNvSpPr>
          <p:nvPr>
            <p:ph type="sldNum" sz="quarter" idx="10"/>
          </p:nvPr>
        </p:nvSpPr>
        <p:spPr/>
        <p:txBody>
          <a:bodyPr/>
          <a:lstStyle/>
          <a:p>
            <a:fld id="{8E1C09A0-21D7-FE41-87AE-5D52617F0A43}" type="slidenum">
              <a:rPr lang="en-US" smtClean="0"/>
              <a:pPr/>
              <a:t>16</a:t>
            </a:fld>
            <a:endParaRPr lang="en-US" sz="1400">
              <a:latin typeface="Arial" charset="0"/>
            </a:endParaRPr>
          </a:p>
        </p:txBody>
      </p:sp>
    </p:spTree>
    <p:extLst>
      <p:ext uri="{BB962C8B-B14F-4D97-AF65-F5344CB8AC3E}">
        <p14:creationId xmlns:p14="http://schemas.microsoft.com/office/powerpoint/2010/main" val="102394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Wellness </a:t>
            </a:r>
            <a:r>
              <a:rPr lang="en-US" dirty="0" smtClean="0"/>
              <a:t>responsibilities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200" dirty="0" smtClean="0"/>
              <a:t>1</a:t>
            </a:r>
            <a:r>
              <a:rPr lang="en-US" sz="2200" dirty="0"/>
              <a:t>. Only care for patients when well enough to do so</a:t>
            </a:r>
          </a:p>
          <a:p>
            <a:pPr marL="0" indent="0">
              <a:buNone/>
            </a:pPr>
            <a:r>
              <a:rPr lang="en-US" sz="2200" dirty="0"/>
              <a:t>2. Be aware of their own health, including </a:t>
            </a:r>
            <a:r>
              <a:rPr lang="en-US" sz="2200" dirty="0" smtClean="0"/>
              <a:t/>
            </a:r>
            <a:br>
              <a:rPr lang="en-US" sz="2200" dirty="0" smtClean="0"/>
            </a:br>
            <a:r>
              <a:rPr lang="en-US" sz="2200" dirty="0" smtClean="0"/>
              <a:t>    recognizing </a:t>
            </a:r>
            <a:r>
              <a:rPr lang="en-US" sz="2200" dirty="0"/>
              <a:t>when not well </a:t>
            </a:r>
            <a:r>
              <a:rPr lang="en-US" sz="2200" dirty="0" smtClean="0"/>
              <a:t>enough to </a:t>
            </a:r>
            <a:r>
              <a:rPr lang="en-US" sz="2200" dirty="0"/>
              <a:t>provide </a:t>
            </a:r>
            <a:r>
              <a:rPr lang="en-US" sz="2200" dirty="0" smtClean="0"/>
              <a:t/>
            </a:r>
            <a:br>
              <a:rPr lang="en-US" sz="2200" dirty="0" smtClean="0"/>
            </a:br>
            <a:r>
              <a:rPr lang="en-US" sz="2200" dirty="0" smtClean="0"/>
              <a:t>    competent </a:t>
            </a:r>
            <a:r>
              <a:rPr lang="en-US" sz="2200" dirty="0"/>
              <a:t>care</a:t>
            </a:r>
          </a:p>
          <a:p>
            <a:pPr marL="0" indent="0">
              <a:buNone/>
            </a:pPr>
            <a:r>
              <a:rPr lang="en-US" sz="2200" dirty="0"/>
              <a:t>3. Obtain help in order to ensure their own wellness</a:t>
            </a:r>
          </a:p>
          <a:p>
            <a:pPr marL="0" indent="0">
              <a:buNone/>
            </a:pPr>
            <a:r>
              <a:rPr lang="en-US" sz="2200" dirty="0"/>
              <a:t>4. Adjust their practice to ensure that patients can </a:t>
            </a:r>
            <a:r>
              <a:rPr lang="en-US" sz="2200" dirty="0" smtClean="0"/>
              <a:t/>
            </a:r>
            <a:br>
              <a:rPr lang="en-US" sz="2200" dirty="0" smtClean="0"/>
            </a:br>
            <a:r>
              <a:rPr lang="en-US" sz="2200" dirty="0" smtClean="0"/>
              <a:t>    and </a:t>
            </a:r>
            <a:r>
              <a:rPr lang="en-US" sz="2200" dirty="0"/>
              <a:t>do receive </a:t>
            </a:r>
            <a:r>
              <a:rPr lang="en-US" sz="2200" dirty="0" smtClean="0"/>
              <a:t>appropriate care</a:t>
            </a:r>
            <a:endParaRPr lang="en-US" sz="2200" dirty="0"/>
          </a:p>
          <a:p>
            <a:pPr marL="0" indent="0">
              <a:buNone/>
            </a:pPr>
            <a:r>
              <a:rPr lang="en-US" sz="2200" dirty="0"/>
              <a:t>5. Recognizing limits imposed by fatigue, stress or </a:t>
            </a:r>
            <a:r>
              <a:rPr lang="en-US" sz="2200" dirty="0" smtClean="0"/>
              <a:t/>
            </a:r>
            <a:br>
              <a:rPr lang="en-US" sz="2200" dirty="0" smtClean="0"/>
            </a:br>
            <a:r>
              <a:rPr lang="en-US" sz="2200" dirty="0" smtClean="0"/>
              <a:t>    illness </a:t>
            </a:r>
            <a:r>
              <a:rPr lang="en-US" sz="2200" dirty="0"/>
              <a:t>and taking care </a:t>
            </a:r>
            <a:r>
              <a:rPr lang="en-US" sz="2200" dirty="0" smtClean="0"/>
              <a:t>to ensure </a:t>
            </a:r>
            <a:r>
              <a:rPr lang="en-US" sz="2200" dirty="0"/>
              <a:t>a healthy </a:t>
            </a:r>
            <a:r>
              <a:rPr lang="en-US" sz="2200" dirty="0" smtClean="0"/>
              <a:t>work-</a:t>
            </a:r>
            <a:br>
              <a:rPr lang="en-US" sz="2200" dirty="0" smtClean="0"/>
            </a:br>
            <a:r>
              <a:rPr lang="en-US" sz="2200" dirty="0" smtClean="0"/>
              <a:t>    life </a:t>
            </a:r>
            <a:r>
              <a:rPr lang="en-US" sz="2200" dirty="0"/>
              <a:t>balance</a:t>
            </a:r>
          </a:p>
          <a:p>
            <a:pPr marL="0" indent="0">
              <a:buNone/>
            </a:pPr>
            <a:r>
              <a:rPr lang="en-US" sz="2200" dirty="0"/>
              <a:t>6. Avoid self-treatment</a:t>
            </a:r>
          </a:p>
        </p:txBody>
      </p:sp>
    </p:spTree>
    <p:extLst>
      <p:ext uri="{BB962C8B-B14F-4D97-AF65-F5344CB8AC3E}">
        <p14:creationId xmlns:p14="http://schemas.microsoft.com/office/powerpoint/2010/main" val="2130623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health </a:t>
            </a:r>
            <a:r>
              <a:rPr lang="en-US" dirty="0" smtClean="0"/>
              <a:t>activities</a:t>
            </a:r>
            <a:endParaRPr lang="en-US" dirty="0"/>
          </a:p>
        </p:txBody>
      </p:sp>
      <p:sp>
        <p:nvSpPr>
          <p:cNvPr id="3" name="Content Placeholder 2"/>
          <p:cNvSpPr>
            <a:spLocks noGrp="1"/>
          </p:cNvSpPr>
          <p:nvPr>
            <p:ph idx="1"/>
          </p:nvPr>
        </p:nvSpPr>
        <p:spPr/>
        <p:txBody>
          <a:bodyPr/>
          <a:lstStyle/>
          <a:p>
            <a:pPr marL="0" indent="0">
              <a:buNone/>
            </a:pPr>
            <a:r>
              <a:rPr lang="en-US" dirty="0"/>
              <a:t>Personal health activities are associated with lower rates of </a:t>
            </a:r>
            <a:r>
              <a:rPr lang="en-US" dirty="0" smtClean="0"/>
              <a:t>burnout and </a:t>
            </a:r>
            <a:r>
              <a:rPr lang="en-US" dirty="0"/>
              <a:t>improved quality of life</a:t>
            </a:r>
          </a:p>
          <a:p>
            <a:pPr marL="0" indent="0">
              <a:buNone/>
            </a:pPr>
            <a:r>
              <a:rPr lang="en-US" dirty="0"/>
              <a:t>• Weekly aerobic and weight training to </a:t>
            </a:r>
            <a:r>
              <a:rPr lang="en-US" dirty="0" smtClean="0"/>
              <a:t/>
            </a:r>
            <a:br>
              <a:rPr lang="en-US" dirty="0" smtClean="0"/>
            </a:br>
            <a:r>
              <a:rPr lang="en-US" dirty="0" smtClean="0"/>
              <a:t>   recommended </a:t>
            </a:r>
            <a:r>
              <a:rPr lang="en-US" dirty="0"/>
              <a:t>levels</a:t>
            </a:r>
          </a:p>
          <a:p>
            <a:pPr marL="0" indent="0">
              <a:buNone/>
            </a:pPr>
            <a:r>
              <a:rPr lang="en-US" dirty="0"/>
              <a:t>• Annual visits to primary care provider (i.e. </a:t>
            </a:r>
            <a:r>
              <a:rPr lang="en-US" dirty="0" smtClean="0"/>
              <a:t/>
            </a:r>
            <a:br>
              <a:rPr lang="en-US" dirty="0" smtClean="0"/>
            </a:br>
            <a:r>
              <a:rPr lang="en-US" dirty="0" smtClean="0"/>
              <a:t>   family </a:t>
            </a:r>
            <a:r>
              <a:rPr lang="en-US" dirty="0"/>
              <a:t>physician)</a:t>
            </a:r>
          </a:p>
          <a:p>
            <a:pPr marL="0" indent="0">
              <a:buNone/>
            </a:pPr>
            <a:r>
              <a:rPr lang="en-US" dirty="0"/>
              <a:t>• Routine required health screening practices</a:t>
            </a:r>
          </a:p>
        </p:txBody>
      </p:sp>
      <p:sp>
        <p:nvSpPr>
          <p:cNvPr id="4" name="Slide Number Placeholder 3"/>
          <p:cNvSpPr>
            <a:spLocks noGrp="1"/>
          </p:cNvSpPr>
          <p:nvPr>
            <p:ph type="sldNum" sz="quarter" idx="10"/>
          </p:nvPr>
        </p:nvSpPr>
        <p:spPr/>
        <p:txBody>
          <a:bodyPr/>
          <a:lstStyle/>
          <a:p>
            <a:fld id="{8E1C09A0-21D7-FE41-87AE-5D52617F0A43}" type="slidenum">
              <a:rPr lang="en-US" smtClean="0"/>
              <a:pPr/>
              <a:t>18</a:t>
            </a:fld>
            <a:endParaRPr lang="en-US" sz="1400">
              <a:latin typeface="Arial" charset="0"/>
            </a:endParaRPr>
          </a:p>
        </p:txBody>
      </p:sp>
    </p:spTree>
    <p:extLst>
      <p:ext uri="{BB962C8B-B14F-4D97-AF65-F5344CB8AC3E}">
        <p14:creationId xmlns:p14="http://schemas.microsoft.com/office/powerpoint/2010/main" val="260730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wellness </a:t>
            </a:r>
            <a:r>
              <a:rPr lang="en-US" dirty="0" smtClean="0"/>
              <a:t/>
            </a:r>
            <a:br>
              <a:rPr lang="en-US" dirty="0" smtClean="0"/>
            </a:br>
            <a:r>
              <a:rPr lang="en-US" dirty="0" smtClean="0"/>
              <a:t>and self- care</a:t>
            </a:r>
            <a:endParaRPr lang="en-US" b="1" dirty="0"/>
          </a:p>
        </p:txBody>
      </p:sp>
      <p:sp>
        <p:nvSpPr>
          <p:cNvPr id="3" name="Content Placeholder 2"/>
          <p:cNvSpPr>
            <a:spLocks noGrp="1"/>
          </p:cNvSpPr>
          <p:nvPr>
            <p:ph idx="1"/>
          </p:nvPr>
        </p:nvSpPr>
        <p:spPr/>
        <p:txBody>
          <a:bodyPr/>
          <a:lstStyle/>
          <a:p>
            <a:pPr marL="0" indent="0">
              <a:buNone/>
            </a:pPr>
            <a:r>
              <a:rPr lang="en-US" dirty="0" smtClean="0"/>
              <a:t>1</a:t>
            </a:r>
            <a:r>
              <a:rPr lang="en-US" dirty="0"/>
              <a:t>. Have a family doctor</a:t>
            </a:r>
          </a:p>
          <a:p>
            <a:pPr marL="0" indent="0">
              <a:buNone/>
            </a:pPr>
            <a:r>
              <a:rPr lang="en-US" dirty="0"/>
              <a:t>2. Sleep right</a:t>
            </a:r>
          </a:p>
          <a:p>
            <a:pPr marL="0" indent="0">
              <a:buNone/>
            </a:pPr>
            <a:r>
              <a:rPr lang="en-US" dirty="0"/>
              <a:t>3. Eat well</a:t>
            </a:r>
          </a:p>
          <a:p>
            <a:pPr marL="0" indent="0">
              <a:buNone/>
            </a:pPr>
            <a:r>
              <a:rPr lang="en-US" dirty="0"/>
              <a:t>4. Exercise regularly</a:t>
            </a:r>
          </a:p>
          <a:p>
            <a:pPr marL="0" indent="0">
              <a:buNone/>
            </a:pPr>
            <a:r>
              <a:rPr lang="en-US" dirty="0"/>
              <a:t>5. Stay connected</a:t>
            </a:r>
          </a:p>
        </p:txBody>
      </p:sp>
      <p:sp>
        <p:nvSpPr>
          <p:cNvPr id="4" name="Slide Number Placeholder 3"/>
          <p:cNvSpPr>
            <a:spLocks noGrp="1"/>
          </p:cNvSpPr>
          <p:nvPr>
            <p:ph type="sldNum" sz="quarter" idx="10"/>
          </p:nvPr>
        </p:nvSpPr>
        <p:spPr/>
        <p:txBody>
          <a:bodyPr/>
          <a:lstStyle/>
          <a:p>
            <a:fld id="{8E1C09A0-21D7-FE41-87AE-5D52617F0A43}" type="slidenum">
              <a:rPr lang="en-US" smtClean="0"/>
              <a:pPr/>
              <a:t>19</a:t>
            </a:fld>
            <a:endParaRPr lang="en-US" sz="1400">
              <a:latin typeface="Arial" charset="0"/>
            </a:endParaRPr>
          </a:p>
        </p:txBody>
      </p:sp>
    </p:spTree>
    <p:extLst>
      <p:ext uri="{BB962C8B-B14F-4D97-AF65-F5344CB8AC3E}">
        <p14:creationId xmlns:p14="http://schemas.microsoft.com/office/powerpoint/2010/main" val="257228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Glover </a:t>
            </a:r>
            <a:r>
              <a:rPr lang="en-CA" sz="2000" dirty="0" smtClean="0"/>
              <a:t>Takahashi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concern about </a:t>
            </a:r>
            <a:r>
              <a:rPr lang="en-US" dirty="0" smtClean="0"/>
              <a:t>wellness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Sudden or trend for isolation or absence </a:t>
            </a:r>
            <a:r>
              <a:rPr lang="en-US" dirty="0" smtClean="0"/>
              <a:t/>
            </a:r>
            <a:br>
              <a:rPr lang="en-US" dirty="0" smtClean="0"/>
            </a:br>
            <a:r>
              <a:rPr lang="en-US" dirty="0" smtClean="0"/>
              <a:t>   such </a:t>
            </a:r>
            <a:r>
              <a:rPr lang="en-US" dirty="0"/>
              <a:t>as not showing up for work</a:t>
            </a:r>
            <a:r>
              <a:rPr lang="en-US" dirty="0" smtClean="0"/>
              <a:t>, rounds</a:t>
            </a:r>
            <a:r>
              <a:rPr lang="en-US" dirty="0"/>
              <a:t>, </a:t>
            </a:r>
            <a:r>
              <a:rPr lang="en-US" dirty="0" smtClean="0"/>
              <a:t/>
            </a:r>
            <a:br>
              <a:rPr lang="en-US" dirty="0" smtClean="0"/>
            </a:br>
            <a:r>
              <a:rPr lang="en-US" dirty="0" smtClean="0"/>
              <a:t>   meeting</a:t>
            </a:r>
            <a:r>
              <a:rPr lang="en-US" dirty="0"/>
              <a:t>, assignments</a:t>
            </a:r>
          </a:p>
          <a:p>
            <a:pPr marL="0" indent="0">
              <a:buNone/>
            </a:pPr>
            <a:r>
              <a:rPr lang="en-US" dirty="0"/>
              <a:t>• Mood swings, teary, unusual or easily </a:t>
            </a:r>
            <a:r>
              <a:rPr lang="en-US" dirty="0" smtClean="0"/>
              <a:t/>
            </a:r>
            <a:br>
              <a:rPr lang="en-US" dirty="0" smtClean="0"/>
            </a:br>
            <a:r>
              <a:rPr lang="en-US" dirty="0" smtClean="0"/>
              <a:t>   irritated </a:t>
            </a:r>
            <a:r>
              <a:rPr lang="en-US" dirty="0"/>
              <a:t>or frustrated</a:t>
            </a:r>
          </a:p>
          <a:p>
            <a:pPr marL="0" indent="0">
              <a:buNone/>
            </a:pPr>
            <a:r>
              <a:rPr lang="en-US" dirty="0"/>
              <a:t>• Often late to work or late with assignments</a:t>
            </a:r>
          </a:p>
          <a:p>
            <a:pPr marL="0" indent="0">
              <a:buNone/>
            </a:pPr>
            <a:r>
              <a:rPr lang="en-US" dirty="0"/>
              <a:t>• More absences than is usual or typical</a:t>
            </a:r>
          </a:p>
          <a:p>
            <a:pPr marL="0" indent="0">
              <a:buNone/>
            </a:pPr>
            <a:r>
              <a:rPr lang="en-US" dirty="0"/>
              <a:t>• </a:t>
            </a:r>
            <a:r>
              <a:rPr lang="en-US" dirty="0" err="1"/>
              <a:t>Dishevelled</a:t>
            </a:r>
            <a:r>
              <a:rPr lang="en-US" dirty="0"/>
              <a:t>, unkempt or loss of attention to </a:t>
            </a:r>
            <a:r>
              <a:rPr lang="en-US" dirty="0" smtClean="0"/>
              <a:t/>
            </a:r>
            <a:br>
              <a:rPr lang="en-US" dirty="0" smtClean="0"/>
            </a:br>
            <a:r>
              <a:rPr lang="en-US" dirty="0" smtClean="0"/>
              <a:t>   self </a:t>
            </a:r>
            <a:r>
              <a:rPr lang="en-US" dirty="0"/>
              <a:t>and grooming</a:t>
            </a:r>
          </a:p>
          <a:p>
            <a:pPr marL="0" indent="0">
              <a:buNone/>
            </a:pPr>
            <a:r>
              <a:rPr lang="en-US" dirty="0"/>
              <a:t>• Appearance or suspicion of over </a:t>
            </a:r>
            <a:r>
              <a:rPr lang="en-US" dirty="0" smtClean="0"/>
              <a:t/>
            </a:r>
            <a:br>
              <a:rPr lang="en-US" dirty="0" smtClean="0"/>
            </a:br>
            <a:r>
              <a:rPr lang="en-US" dirty="0" smtClean="0"/>
              <a:t>   consumption </a:t>
            </a:r>
            <a:r>
              <a:rPr lang="en-US" dirty="0"/>
              <a:t>of alcohol or </a:t>
            </a:r>
            <a:r>
              <a:rPr lang="en-US" dirty="0" smtClean="0"/>
              <a:t>other substances</a:t>
            </a:r>
            <a:endParaRPr lang="en-US"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20</a:t>
            </a:fld>
            <a:endParaRPr lang="en-US" sz="1400">
              <a:latin typeface="Arial" charset="0"/>
            </a:endParaRPr>
          </a:p>
        </p:txBody>
      </p:sp>
    </p:spTree>
    <p:extLst>
      <p:ext uri="{BB962C8B-B14F-4D97-AF65-F5344CB8AC3E}">
        <p14:creationId xmlns:p14="http://schemas.microsoft.com/office/powerpoint/2010/main" val="2062777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Objectives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lvl="0" indent="0">
              <a:buNone/>
            </a:pPr>
            <a:r>
              <a:rPr lang="en-US" dirty="0"/>
              <a:t>1. Recognize the process and content of </a:t>
            </a:r>
            <a:br>
              <a:rPr lang="en-US" dirty="0"/>
            </a:br>
            <a:r>
              <a:rPr lang="en-US" dirty="0"/>
              <a:t>    Professional Role</a:t>
            </a:r>
          </a:p>
          <a:p>
            <a:pPr marL="0" lvl="0" indent="0">
              <a:buNone/>
            </a:pPr>
            <a:r>
              <a:rPr lang="en-US" dirty="0"/>
              <a:t>2. Apply professionalism skills to examples </a:t>
            </a:r>
            <a:br>
              <a:rPr lang="en-US" dirty="0"/>
            </a:br>
            <a:r>
              <a:rPr lang="en-US" dirty="0"/>
              <a:t>    from everyday practice</a:t>
            </a:r>
          </a:p>
          <a:p>
            <a:pPr marL="0" lvl="0" indent="0">
              <a:buNone/>
            </a:pPr>
            <a:r>
              <a:rPr lang="en-US" dirty="0"/>
              <a:t>3. Develop a personal professionalism </a:t>
            </a:r>
            <a:br>
              <a:rPr lang="en-US" dirty="0"/>
            </a:br>
            <a:r>
              <a:rPr lang="en-US" dirty="0"/>
              <a:t>    resource for everyday practice</a:t>
            </a:r>
          </a:p>
        </p:txBody>
      </p:sp>
    </p:spTree>
    <p:extLst>
      <p:ext uri="{BB962C8B-B14F-4D97-AF65-F5344CB8AC3E}">
        <p14:creationId xmlns:p14="http://schemas.microsoft.com/office/powerpoint/2010/main" val="2990254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1800" dirty="0"/>
              <a:t>The Canadian Medical Protective Association. Physician professionalism – is it still relevant? CMPA Perspective, 2012;October special edition;4-6.</a:t>
            </a:r>
          </a:p>
          <a:p>
            <a:r>
              <a:rPr lang="en-US" sz="1800" dirty="0" err="1" smtClean="0"/>
              <a:t>Cruess</a:t>
            </a:r>
            <a:r>
              <a:rPr lang="en-US" sz="1800" dirty="0" smtClean="0"/>
              <a:t> </a:t>
            </a:r>
            <a:r>
              <a:rPr lang="en-US" sz="1800" dirty="0"/>
              <a:t>RL, </a:t>
            </a:r>
            <a:r>
              <a:rPr lang="en-US" sz="1800" dirty="0" err="1"/>
              <a:t>Cruess</a:t>
            </a:r>
            <a:r>
              <a:rPr lang="en-US" sz="1800" dirty="0"/>
              <a:t> SR, Boudreau JD, Snell L, </a:t>
            </a:r>
            <a:r>
              <a:rPr lang="en-US" sz="1800" dirty="0" err="1"/>
              <a:t>Steinert</a:t>
            </a:r>
            <a:r>
              <a:rPr lang="en-US" sz="1800" dirty="0"/>
              <a:t> Y. Reframing medical education to support professional identity formation. </a:t>
            </a:r>
            <a:r>
              <a:rPr lang="en-US" sz="1800" dirty="0" err="1"/>
              <a:t>Acad</a:t>
            </a:r>
            <a:r>
              <a:rPr lang="en-US" sz="1800" dirty="0"/>
              <a:t> Med. 2014;89(11):1446-51.</a:t>
            </a:r>
          </a:p>
          <a:p>
            <a:r>
              <a:rPr lang="en-US" sz="1800" dirty="0" smtClean="0"/>
              <a:t>The </a:t>
            </a:r>
            <a:r>
              <a:rPr lang="en-US" sz="1800" dirty="0"/>
              <a:t>Canadian Medical Protective Association. Physician professionalism – is it still relevant? CMPA Perspective, 2012;October special edition;4-6.</a:t>
            </a:r>
          </a:p>
          <a:p>
            <a:r>
              <a:rPr lang="en-US" sz="1800" dirty="0" err="1" smtClean="0"/>
              <a:t>Eckleberry</a:t>
            </a:r>
            <a:r>
              <a:rPr lang="en-US" sz="1800" dirty="0" smtClean="0"/>
              <a:t>-Hunt </a:t>
            </a:r>
            <a:r>
              <a:rPr lang="en-US" sz="1800" dirty="0"/>
              <a:t>J, Van Dyke A, Lick D, </a:t>
            </a:r>
            <a:r>
              <a:rPr lang="en-US" sz="1800" dirty="0" err="1"/>
              <a:t>Tucciarone</a:t>
            </a:r>
            <a:r>
              <a:rPr lang="en-US" sz="1800" dirty="0"/>
              <a:t> J. Changing the conversation from burnout to wellness: physician well-being in residency training </a:t>
            </a:r>
            <a:r>
              <a:rPr lang="en-US" sz="1800" dirty="0" err="1" smtClean="0"/>
              <a:t>programs.J</a:t>
            </a:r>
            <a:r>
              <a:rPr lang="en-US" sz="1800" dirty="0" smtClean="0"/>
              <a:t> </a:t>
            </a:r>
            <a:r>
              <a:rPr lang="en-US" sz="1800" dirty="0"/>
              <a:t>Grad Med Educ. 2009;1(2):225-30</a:t>
            </a:r>
            <a:r>
              <a:rPr lang="en-US" sz="1800" dirty="0" smtClean="0"/>
              <a:t>.</a:t>
            </a:r>
          </a:p>
          <a:p>
            <a:r>
              <a:rPr lang="en-US" sz="1800" dirty="0" err="1" smtClean="0"/>
              <a:t>Shanafelt</a:t>
            </a:r>
            <a:r>
              <a:rPr lang="en-US" sz="1800" dirty="0" smtClean="0"/>
              <a:t> TD, </a:t>
            </a:r>
            <a:r>
              <a:rPr lang="en-US" sz="1800" dirty="0" err="1" smtClean="0"/>
              <a:t>Oreskovich</a:t>
            </a:r>
            <a:r>
              <a:rPr lang="en-US" sz="1800" dirty="0" smtClean="0"/>
              <a:t> MR, </a:t>
            </a:r>
            <a:r>
              <a:rPr lang="en-US" sz="1800" dirty="0" err="1" smtClean="0"/>
              <a:t>Dyrbve</a:t>
            </a:r>
            <a:r>
              <a:rPr lang="en-US" sz="1800" dirty="0" smtClean="0"/>
              <a:t> LN, </a:t>
            </a:r>
            <a:r>
              <a:rPr lang="en-US" sz="1800" dirty="0" err="1" smtClean="0"/>
              <a:t>Satele</a:t>
            </a:r>
            <a:r>
              <a:rPr lang="en-US" sz="1800" dirty="0" smtClean="0"/>
              <a:t> DV, Hanks JB, Sloan JA, Balch CM. Avoiding burnout: the personal habits and wellness practices of US surgeons, Ann Surg. 2012;255(4):625-33.</a:t>
            </a:r>
          </a:p>
        </p:txBody>
      </p:sp>
    </p:spTree>
    <p:extLst>
      <p:ext uri="{BB962C8B-B14F-4D97-AF65-F5344CB8AC3E}">
        <p14:creationId xmlns:p14="http://schemas.microsoft.com/office/powerpoint/2010/main" val="1252432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1800" dirty="0" smtClean="0"/>
              <a:t>Snell L. Flynn L, Pauls M, Kearney R, Warren A, </a:t>
            </a:r>
            <a:r>
              <a:rPr lang="en-US" sz="1800" dirty="0" err="1" smtClean="0"/>
              <a:t>Sternszus</a:t>
            </a:r>
            <a:r>
              <a:rPr lang="en-US" sz="1800" dirty="0" smtClean="0"/>
              <a:t> R, </a:t>
            </a:r>
            <a:r>
              <a:rPr lang="en-US" sz="1800" dirty="0" err="1" smtClean="0"/>
              <a:t>Cruess</a:t>
            </a:r>
            <a:r>
              <a:rPr lang="en-US" sz="1800" dirty="0" smtClean="0"/>
              <a:t> R, </a:t>
            </a:r>
            <a:r>
              <a:rPr lang="en-US" sz="1800" dirty="0" err="1" smtClean="0"/>
              <a:t>Cruess</a:t>
            </a:r>
            <a:r>
              <a:rPr lang="en-US" sz="1800" dirty="0" smtClean="0"/>
              <a:t> S, </a:t>
            </a:r>
            <a:r>
              <a:rPr lang="en-US" sz="1800" dirty="0" err="1" smtClean="0"/>
              <a:t>Hatala</a:t>
            </a:r>
            <a:r>
              <a:rPr lang="en-US" sz="1800" dirty="0" smtClean="0"/>
              <a:t> R, </a:t>
            </a:r>
            <a:r>
              <a:rPr lang="en-US" sz="1800" dirty="0" err="1" smtClean="0"/>
              <a:t>Dupré</a:t>
            </a:r>
            <a:r>
              <a:rPr lang="en-US" sz="1800" dirty="0" smtClean="0"/>
              <a:t> M, </a:t>
            </a:r>
            <a:r>
              <a:rPr lang="en-US" sz="1800" dirty="0" err="1" smtClean="0"/>
              <a:t>Bukowskyj</a:t>
            </a:r>
            <a:r>
              <a:rPr lang="en-US" sz="1800" dirty="0" smtClean="0"/>
              <a:t> M, Edwards S, Cohen J, Chakravarti A, </a:t>
            </a:r>
            <a:r>
              <a:rPr lang="en-US" sz="1800" dirty="0" err="1" smtClean="0"/>
              <a:t>Nickell</a:t>
            </a:r>
            <a:r>
              <a:rPr lang="en-US" sz="1800" dirty="0" smtClean="0"/>
              <a:t> L, Wright J. Professional. In: Frank JR, Snell L, </a:t>
            </a:r>
            <a:r>
              <a:rPr lang="en-US" sz="1800" dirty="0" err="1" smtClean="0"/>
              <a:t>Sherbino</a:t>
            </a:r>
            <a:r>
              <a:rPr lang="en-US" sz="1800" dirty="0" smtClean="0"/>
              <a:t> J, editors. CanMEDS 2015 Physician Competency Framework. Ottawa: Royal College of Physicians and Surgeons of Canada; 2015. </a:t>
            </a:r>
          </a:p>
          <a:p>
            <a:r>
              <a:rPr lang="en-US" sz="1800" dirty="0" smtClean="0"/>
              <a:t>Hodges BD, Ginsburg S, </a:t>
            </a:r>
            <a:r>
              <a:rPr lang="en-US" sz="1800" dirty="0" err="1" smtClean="0"/>
              <a:t>Cruess</a:t>
            </a:r>
            <a:r>
              <a:rPr lang="en-US" sz="1800" dirty="0" smtClean="0"/>
              <a:t> R, </a:t>
            </a:r>
            <a:r>
              <a:rPr lang="en-US" sz="1800" dirty="0" err="1" smtClean="0"/>
              <a:t>Cruess</a:t>
            </a:r>
            <a:r>
              <a:rPr lang="en-US" sz="1800" dirty="0" smtClean="0"/>
              <a:t> S, </a:t>
            </a:r>
            <a:r>
              <a:rPr lang="en-US" sz="1800" dirty="0" err="1" smtClean="0"/>
              <a:t>Delport</a:t>
            </a:r>
            <a:r>
              <a:rPr lang="en-US" sz="1800" dirty="0" smtClean="0"/>
              <a:t> R, </a:t>
            </a:r>
            <a:r>
              <a:rPr lang="en-US" sz="1800" dirty="0" err="1" smtClean="0"/>
              <a:t>Hafferty</a:t>
            </a:r>
            <a:r>
              <a:rPr lang="en-US" sz="1800" dirty="0" smtClean="0"/>
              <a:t> F, Ho MJ, </a:t>
            </a:r>
            <a:r>
              <a:rPr lang="en-US" sz="1800" dirty="0" err="1" smtClean="0"/>
              <a:t>Holmboe</a:t>
            </a:r>
            <a:r>
              <a:rPr lang="en-US" sz="1800" dirty="0" smtClean="0"/>
              <a:t> E, </a:t>
            </a:r>
            <a:r>
              <a:rPr lang="en-US" sz="1800" dirty="0" err="1" smtClean="0"/>
              <a:t>Holtman</a:t>
            </a:r>
            <a:r>
              <a:rPr lang="en-US" sz="1800" dirty="0" smtClean="0"/>
              <a:t> M, </a:t>
            </a:r>
            <a:r>
              <a:rPr lang="en-US" sz="1800" dirty="0" err="1" smtClean="0"/>
              <a:t>Ohbu</a:t>
            </a:r>
            <a:r>
              <a:rPr lang="en-US" sz="1800" dirty="0" smtClean="0"/>
              <a:t> S, Rees C, Ten Cate O, </a:t>
            </a:r>
            <a:r>
              <a:rPr lang="en-US" sz="1800" dirty="0" err="1" smtClean="0"/>
              <a:t>Tsugawa</a:t>
            </a:r>
            <a:r>
              <a:rPr lang="en-US" sz="1800" dirty="0" smtClean="0"/>
              <a:t> Y, Van </a:t>
            </a:r>
            <a:r>
              <a:rPr lang="en-US" sz="1800" dirty="0" err="1" smtClean="0"/>
              <a:t>Mook</a:t>
            </a:r>
            <a:r>
              <a:rPr lang="en-US" sz="1800" dirty="0" smtClean="0"/>
              <a:t> W, </a:t>
            </a:r>
            <a:r>
              <a:rPr lang="en-US" sz="1800" dirty="0" err="1" smtClean="0"/>
              <a:t>Wass</a:t>
            </a:r>
            <a:r>
              <a:rPr lang="en-US" sz="1800" dirty="0" smtClean="0"/>
              <a:t> V, Wilkinson T, Wade W. Assessment of Professionalism: recommendations from the Ottawa 2010 conference. </a:t>
            </a:r>
            <a:r>
              <a:rPr lang="en-US" sz="1800" i="1" dirty="0" smtClean="0"/>
              <a:t>Med Teach. </a:t>
            </a:r>
            <a:r>
              <a:rPr lang="en-US" sz="1800" dirty="0" smtClean="0"/>
              <a:t>2011;33(5):354-63.</a:t>
            </a:r>
          </a:p>
          <a:p>
            <a:r>
              <a:rPr lang="en-US" sz="1800" dirty="0" err="1" smtClean="0"/>
              <a:t>Cruess</a:t>
            </a:r>
            <a:r>
              <a:rPr lang="en-US" sz="1800" dirty="0" smtClean="0"/>
              <a:t> SR, </a:t>
            </a:r>
            <a:r>
              <a:rPr lang="en-US" sz="1800" dirty="0" err="1" smtClean="0"/>
              <a:t>Cruess</a:t>
            </a:r>
            <a:r>
              <a:rPr lang="en-US" sz="1800" dirty="0" smtClean="0"/>
              <a:t> RL, </a:t>
            </a:r>
            <a:r>
              <a:rPr lang="en-US" sz="1800" dirty="0" err="1" smtClean="0"/>
              <a:t>Steinert</a:t>
            </a:r>
            <a:r>
              <a:rPr lang="en-US" sz="1800" dirty="0" smtClean="0"/>
              <a:t> Y. Role </a:t>
            </a:r>
            <a:r>
              <a:rPr lang="en-US" sz="1800" dirty="0" err="1" smtClean="0"/>
              <a:t>modelling</a:t>
            </a:r>
            <a:r>
              <a:rPr lang="en-US" sz="1800" dirty="0" smtClean="0"/>
              <a:t>—making the most of a powerful teaching strategy. </a:t>
            </a:r>
            <a:r>
              <a:rPr lang="en-US" sz="1800" i="1" dirty="0" smtClean="0"/>
              <a:t>BMJ</a:t>
            </a:r>
            <a:r>
              <a:rPr lang="en-US" sz="1800" dirty="0" smtClean="0"/>
              <a:t>. 2008;336(7646):718-21.</a:t>
            </a:r>
            <a:endParaRPr lang="en-US" sz="1800" dirty="0"/>
          </a:p>
        </p:txBody>
      </p:sp>
    </p:spTree>
    <p:extLst>
      <p:ext uri="{BB962C8B-B14F-4D97-AF65-F5344CB8AC3E}">
        <p14:creationId xmlns:p14="http://schemas.microsoft.com/office/powerpoint/2010/main" val="3554917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24</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Professional</a:t>
            </a:r>
            <a:br>
              <a:rPr lang="en-US" dirty="0" smtClean="0"/>
            </a:br>
            <a:r>
              <a:rPr lang="en-US" dirty="0" smtClean="0"/>
              <a:t> </a:t>
            </a:r>
            <a:r>
              <a:rPr lang="en-US" dirty="0"/>
              <a:t>Key 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smtClean="0"/>
              <a:t>	1</a:t>
            </a:r>
            <a:r>
              <a:rPr lang="en-US" sz="2000" dirty="0"/>
              <a:t>. Demonstrate a commitment to patients by </a:t>
            </a:r>
            <a:r>
              <a:rPr lang="en-US" sz="2000" dirty="0" smtClean="0"/>
              <a:t> 	</a:t>
            </a:r>
            <a:br>
              <a:rPr lang="en-US" sz="2000" dirty="0" smtClean="0"/>
            </a:br>
            <a:r>
              <a:rPr lang="en-US" sz="2000" dirty="0" smtClean="0"/>
              <a:t>	    applying </a:t>
            </a:r>
            <a:r>
              <a:rPr lang="en-US" sz="2000" dirty="0"/>
              <a:t>best practices </a:t>
            </a:r>
            <a:r>
              <a:rPr lang="en-US" sz="2000" dirty="0" smtClean="0"/>
              <a:t>and adhering </a:t>
            </a:r>
            <a:r>
              <a:rPr lang="en-US" sz="2000" dirty="0"/>
              <a:t>to high </a:t>
            </a:r>
            <a:r>
              <a:rPr lang="en-US" sz="2000" dirty="0" smtClean="0"/>
              <a:t>		    ethical </a:t>
            </a:r>
            <a:r>
              <a:rPr lang="en-US" sz="2000" dirty="0"/>
              <a:t>standards</a:t>
            </a:r>
          </a:p>
          <a:p>
            <a:pPr marL="0" indent="0">
              <a:buNone/>
            </a:pPr>
            <a:r>
              <a:rPr lang="en-US" sz="2000" dirty="0" smtClean="0"/>
              <a:t>	2</a:t>
            </a:r>
            <a:r>
              <a:rPr lang="en-US" sz="2000" dirty="0"/>
              <a:t>. Demonstrate a commitment to society by </a:t>
            </a:r>
            <a:r>
              <a:rPr lang="en-US" sz="2000" dirty="0" smtClean="0"/>
              <a:t/>
            </a:r>
            <a:br>
              <a:rPr lang="en-US" sz="2000" dirty="0" smtClean="0"/>
            </a:br>
            <a:r>
              <a:rPr lang="en-US" sz="2000" dirty="0" smtClean="0"/>
              <a:t>	    recognizing and </a:t>
            </a:r>
            <a:r>
              <a:rPr lang="en-US" sz="2000" dirty="0"/>
              <a:t>responding </a:t>
            </a:r>
            <a:r>
              <a:rPr lang="en-US" sz="2000" dirty="0" smtClean="0"/>
              <a:t>to societal </a:t>
            </a:r>
            <a:br>
              <a:rPr lang="en-US" sz="2000" dirty="0" smtClean="0"/>
            </a:br>
            <a:r>
              <a:rPr lang="en-US" sz="2000" dirty="0" smtClean="0"/>
              <a:t>	    expectations </a:t>
            </a:r>
            <a:r>
              <a:rPr lang="en-US" sz="2000" dirty="0"/>
              <a:t>in health care</a:t>
            </a:r>
          </a:p>
          <a:p>
            <a:pPr marL="0" indent="0">
              <a:buNone/>
            </a:pPr>
            <a:r>
              <a:rPr lang="en-US" sz="2000" dirty="0" smtClean="0"/>
              <a:t>	3</a:t>
            </a:r>
            <a:r>
              <a:rPr lang="en-US" sz="2000" dirty="0"/>
              <a:t>. Demonstrate a commitment to the profession </a:t>
            </a:r>
            <a:r>
              <a:rPr lang="en-US" sz="2000" dirty="0" smtClean="0"/>
              <a:t/>
            </a:r>
            <a:br>
              <a:rPr lang="en-US" sz="2000" dirty="0" smtClean="0"/>
            </a:br>
            <a:r>
              <a:rPr lang="en-US" sz="2000" dirty="0" smtClean="0"/>
              <a:t>	    by </a:t>
            </a:r>
            <a:r>
              <a:rPr lang="en-US" sz="2000" dirty="0"/>
              <a:t>adhering to </a:t>
            </a:r>
            <a:r>
              <a:rPr lang="en-US" sz="2000" dirty="0" smtClean="0"/>
              <a:t>standards and </a:t>
            </a:r>
            <a:r>
              <a:rPr lang="en-US" sz="2000" dirty="0"/>
              <a:t>participating in </a:t>
            </a:r>
            <a:r>
              <a:rPr lang="en-US" sz="2000" dirty="0" smtClean="0"/>
              <a:t/>
            </a:r>
            <a:br>
              <a:rPr lang="en-US" sz="2000" dirty="0" smtClean="0"/>
            </a:br>
            <a:r>
              <a:rPr lang="en-US" sz="2000" dirty="0" smtClean="0"/>
              <a:t>	    physician-led </a:t>
            </a:r>
            <a:r>
              <a:rPr lang="en-US" sz="2000" dirty="0"/>
              <a:t>regulation</a:t>
            </a:r>
          </a:p>
          <a:p>
            <a:pPr marL="0" indent="0">
              <a:buNone/>
            </a:pPr>
            <a:r>
              <a:rPr lang="en-US" sz="2000" dirty="0"/>
              <a:t>	</a:t>
            </a:r>
            <a:r>
              <a:rPr lang="en-US" sz="2000" dirty="0" smtClean="0"/>
              <a:t>4</a:t>
            </a:r>
            <a:r>
              <a:rPr lang="en-US" sz="2000" dirty="0"/>
              <a:t>. Demonstrate a commitment to physician health </a:t>
            </a:r>
            <a:r>
              <a:rPr lang="en-US" sz="2000" dirty="0" smtClean="0"/>
              <a:t/>
            </a:r>
            <a:br>
              <a:rPr lang="en-US" sz="2000" dirty="0" smtClean="0"/>
            </a:br>
            <a:r>
              <a:rPr lang="en-US" sz="2000" dirty="0" smtClean="0"/>
              <a:t>	    and </a:t>
            </a:r>
            <a:r>
              <a:rPr lang="en-US" sz="2000" dirty="0"/>
              <a:t>well-being to </a:t>
            </a:r>
            <a:r>
              <a:rPr lang="en-US" sz="2000" dirty="0" smtClean="0"/>
              <a:t>foster optimal </a:t>
            </a:r>
            <a:r>
              <a:rPr lang="en-US" sz="2000" dirty="0"/>
              <a:t>patient care</a:t>
            </a:r>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Professional</a:t>
            </a:r>
            <a:br>
              <a:rPr lang="en-US" dirty="0" smtClean="0"/>
            </a:br>
            <a:r>
              <a:rPr lang="en-US" dirty="0" smtClean="0"/>
              <a:t>Key </a:t>
            </a:r>
            <a:r>
              <a:rPr lang="en-US" dirty="0"/>
              <a:t>Competency 1</a:t>
            </a:r>
          </a:p>
        </p:txBody>
      </p:sp>
      <p:sp>
        <p:nvSpPr>
          <p:cNvPr id="20486" name="Rectangle 6"/>
          <p:cNvSpPr>
            <a:spLocks noGrp="1" noChangeArrowheads="1"/>
          </p:cNvSpPr>
          <p:nvPr>
            <p:ph type="body" idx="1"/>
          </p:nvPr>
        </p:nvSpPr>
        <p:spPr>
          <a:xfrm>
            <a:off x="683568" y="1340768"/>
            <a:ext cx="8352928" cy="5106888"/>
          </a:xfrm>
        </p:spPr>
        <p:txBody>
          <a:bodyPr/>
          <a:lstStyle/>
          <a:p>
            <a:pPr marL="0" indent="0">
              <a:buNone/>
            </a:pPr>
            <a:r>
              <a:rPr lang="en-US" sz="1800" dirty="0" smtClean="0"/>
              <a:t>Physicians </a:t>
            </a:r>
            <a:r>
              <a:rPr lang="en-US" sz="1800" dirty="0"/>
              <a:t>are able to:</a:t>
            </a:r>
          </a:p>
          <a:p>
            <a:pPr marL="342900" indent="-342900">
              <a:buAutoNum type="arabicPeriod"/>
            </a:pPr>
            <a:r>
              <a:rPr lang="en-US" sz="1800" dirty="0" smtClean="0"/>
              <a:t>Demonstrate </a:t>
            </a:r>
            <a:r>
              <a:rPr lang="en-US" sz="1800" dirty="0"/>
              <a:t>a commitment to patients by applying best practices </a:t>
            </a:r>
            <a:r>
              <a:rPr lang="en-US" sz="1800" dirty="0" smtClean="0"/>
              <a:t>and adhering </a:t>
            </a:r>
            <a:r>
              <a:rPr lang="en-US" sz="1800" dirty="0"/>
              <a:t>to high ethical </a:t>
            </a:r>
            <a:endParaRPr lang="en-US" sz="1800" dirty="0" smtClean="0"/>
          </a:p>
          <a:p>
            <a:pPr marL="0" indent="0">
              <a:buNone/>
            </a:pPr>
            <a:r>
              <a:rPr lang="en-US" sz="1800" dirty="0" smtClean="0"/>
              <a:t>	1.1 </a:t>
            </a:r>
            <a:r>
              <a:rPr lang="en-US" sz="1800" dirty="0"/>
              <a:t>Exhibit appropriate professional </a:t>
            </a:r>
            <a:r>
              <a:rPr lang="en-US" sz="1800" dirty="0" err="1"/>
              <a:t>behaviours</a:t>
            </a:r>
            <a:r>
              <a:rPr lang="en-US" sz="1800" dirty="0"/>
              <a:t> and </a:t>
            </a:r>
            <a:r>
              <a:rPr lang="en-US" sz="1800" dirty="0" smtClean="0"/>
              <a:t/>
            </a:r>
            <a:br>
              <a:rPr lang="en-US" sz="1800" dirty="0" smtClean="0"/>
            </a:br>
            <a:r>
              <a:rPr lang="en-US" sz="1800" dirty="0" smtClean="0"/>
              <a:t>	      relationships in all </a:t>
            </a:r>
            <a:r>
              <a:rPr lang="en-US" sz="1800" dirty="0"/>
              <a:t>aspects of practice, demonstrating </a:t>
            </a:r>
            <a:r>
              <a:rPr lang="en-US" sz="1800" dirty="0" smtClean="0"/>
              <a:t/>
            </a:r>
            <a:br>
              <a:rPr lang="en-US" sz="1800" dirty="0" smtClean="0"/>
            </a:br>
            <a:r>
              <a:rPr lang="en-US" sz="1800" dirty="0" smtClean="0"/>
              <a:t>	      honesty</a:t>
            </a:r>
            <a:r>
              <a:rPr lang="en-US" sz="1800" dirty="0"/>
              <a:t>, integrity, humility</a:t>
            </a:r>
            <a:r>
              <a:rPr lang="en-US" sz="1800" dirty="0" smtClean="0"/>
              <a:t>, commitment</a:t>
            </a:r>
            <a:r>
              <a:rPr lang="en-US" sz="1800" dirty="0"/>
              <a:t>, compassion, </a:t>
            </a:r>
            <a:r>
              <a:rPr lang="en-US" sz="1800" dirty="0" smtClean="0"/>
              <a:t/>
            </a:r>
            <a:br>
              <a:rPr lang="en-US" sz="1800" dirty="0" smtClean="0"/>
            </a:br>
            <a:r>
              <a:rPr lang="en-US" sz="1800" dirty="0" smtClean="0"/>
              <a:t>	      respect</a:t>
            </a:r>
            <a:r>
              <a:rPr lang="en-US" sz="1800" dirty="0"/>
              <a:t>, altruism, respect for diversity, </a:t>
            </a:r>
            <a:r>
              <a:rPr lang="en-US" sz="1800" dirty="0" smtClean="0"/>
              <a:t>and maintenance </a:t>
            </a:r>
            <a:br>
              <a:rPr lang="en-US" sz="1800" dirty="0" smtClean="0"/>
            </a:br>
            <a:r>
              <a:rPr lang="en-US" sz="1800" dirty="0" smtClean="0"/>
              <a:t>	      of </a:t>
            </a:r>
            <a:r>
              <a:rPr lang="en-US" sz="1800" dirty="0"/>
              <a:t>confidentiality</a:t>
            </a:r>
          </a:p>
          <a:p>
            <a:pPr marL="0" indent="0">
              <a:buNone/>
            </a:pPr>
            <a:r>
              <a:rPr lang="en-US" sz="1800" dirty="0" smtClean="0"/>
              <a:t>	1.2 </a:t>
            </a:r>
            <a:r>
              <a:rPr lang="en-US" sz="1800" dirty="0"/>
              <a:t>Demonstrate a commitment to excellence in all aspects of </a:t>
            </a:r>
            <a:r>
              <a:rPr lang="en-US" sz="1800" dirty="0" smtClean="0"/>
              <a:t/>
            </a:r>
            <a:br>
              <a:rPr lang="en-US" sz="1800" dirty="0" smtClean="0"/>
            </a:br>
            <a:r>
              <a:rPr lang="en-US" sz="1800" dirty="0" smtClean="0"/>
              <a:t>	      practice</a:t>
            </a:r>
            <a:endParaRPr lang="en-US" sz="1800" dirty="0"/>
          </a:p>
          <a:p>
            <a:pPr marL="0" indent="0">
              <a:buNone/>
            </a:pPr>
            <a:r>
              <a:rPr lang="en-US" sz="1800" dirty="0" smtClean="0"/>
              <a:t>	1.3 </a:t>
            </a:r>
            <a:r>
              <a:rPr lang="en-US" sz="1800" dirty="0"/>
              <a:t>Recognize and respond to ethical issues encountered in </a:t>
            </a:r>
            <a:r>
              <a:rPr lang="en-US" sz="1800" dirty="0" smtClean="0"/>
              <a:t/>
            </a:r>
            <a:br>
              <a:rPr lang="en-US" sz="1800" dirty="0" smtClean="0"/>
            </a:br>
            <a:r>
              <a:rPr lang="en-US" sz="1800" dirty="0" smtClean="0"/>
              <a:t>	      practice</a:t>
            </a:r>
            <a:endParaRPr lang="en-US" sz="1800" dirty="0"/>
          </a:p>
          <a:p>
            <a:pPr marL="0" indent="0">
              <a:buNone/>
            </a:pPr>
            <a:r>
              <a:rPr lang="en-US" sz="1800" dirty="0" smtClean="0"/>
              <a:t>	1.4 </a:t>
            </a:r>
            <a:r>
              <a:rPr lang="en-US" sz="1800" dirty="0"/>
              <a:t>Recognize and manage conflicts of interest</a:t>
            </a:r>
          </a:p>
          <a:p>
            <a:pPr marL="0" indent="0">
              <a:buNone/>
            </a:pPr>
            <a:r>
              <a:rPr lang="en-US" sz="1800" dirty="0" smtClean="0"/>
              <a:t>	1.5 </a:t>
            </a:r>
            <a:r>
              <a:rPr lang="en-US" sz="1800" dirty="0"/>
              <a:t>Exhibit professional </a:t>
            </a:r>
            <a:r>
              <a:rPr lang="en-US" sz="1800" dirty="0" err="1"/>
              <a:t>behaviours</a:t>
            </a:r>
            <a:r>
              <a:rPr lang="en-US" sz="1800" dirty="0"/>
              <a:t> in the use of </a:t>
            </a:r>
            <a:r>
              <a:rPr lang="en-US" sz="1800" dirty="0" smtClean="0"/>
              <a:t>technology-</a:t>
            </a:r>
            <a:br>
              <a:rPr lang="en-US" sz="1800" dirty="0" smtClean="0"/>
            </a:br>
            <a:r>
              <a:rPr lang="en-US" sz="1800" dirty="0" smtClean="0"/>
              <a:t>	      enabled communication</a:t>
            </a:r>
            <a:endParaRPr lang="en-US" sz="1800" dirty="0"/>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Professional </a:t>
            </a:r>
            <a:br>
              <a:rPr lang="en-US" dirty="0" smtClean="0"/>
            </a:br>
            <a:r>
              <a:rPr lang="en-US" dirty="0" smtClean="0"/>
              <a:t>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2. Demonstrate a commitment to society by recognizing and </a:t>
            </a:r>
            <a:r>
              <a:rPr lang="en-US" sz="1800" dirty="0" smtClean="0"/>
              <a:t/>
            </a:r>
            <a:br>
              <a:rPr lang="en-US" sz="1800" dirty="0" smtClean="0"/>
            </a:br>
            <a:r>
              <a:rPr lang="en-US" sz="1800" dirty="0" smtClean="0"/>
              <a:t>    responding to societal </a:t>
            </a:r>
            <a:r>
              <a:rPr lang="en-US" sz="1800" dirty="0"/>
              <a:t>expectations in health </a:t>
            </a:r>
            <a:r>
              <a:rPr lang="en-US" sz="1800" dirty="0" smtClean="0"/>
              <a:t>care</a:t>
            </a:r>
            <a:endParaRPr lang="en-US" sz="1800" dirty="0"/>
          </a:p>
          <a:p>
            <a:pPr marL="0" indent="0">
              <a:buNone/>
            </a:pPr>
            <a:r>
              <a:rPr lang="en-US" sz="1800" dirty="0" smtClean="0"/>
              <a:t>	2.1 </a:t>
            </a:r>
            <a:r>
              <a:rPr lang="en-US" sz="1800" dirty="0"/>
              <a:t>Demonstrate accountability to patients, society, and </a:t>
            </a:r>
            <a:r>
              <a:rPr lang="en-US" sz="1800" dirty="0" smtClean="0"/>
              <a:t/>
            </a:r>
            <a:br>
              <a:rPr lang="en-US" sz="1800" dirty="0" smtClean="0"/>
            </a:br>
            <a:r>
              <a:rPr lang="en-US" sz="1800" dirty="0" smtClean="0"/>
              <a:t>	      the </a:t>
            </a:r>
            <a:r>
              <a:rPr lang="en-US" sz="1800" dirty="0"/>
              <a:t>profession </a:t>
            </a:r>
            <a:r>
              <a:rPr lang="en-US" sz="1800" dirty="0" smtClean="0"/>
              <a:t>by responding </a:t>
            </a:r>
            <a:r>
              <a:rPr lang="en-US" sz="1800" dirty="0"/>
              <a:t>to societal expectations </a:t>
            </a:r>
            <a:br>
              <a:rPr lang="en-US" sz="1800" dirty="0"/>
            </a:br>
            <a:r>
              <a:rPr lang="en-US" sz="1800" dirty="0" smtClean="0"/>
              <a:t>	      of </a:t>
            </a:r>
            <a:r>
              <a:rPr lang="en-US" sz="1800" dirty="0"/>
              <a:t>physicians</a:t>
            </a:r>
          </a:p>
          <a:p>
            <a:pPr marL="0" indent="0">
              <a:buNone/>
            </a:pPr>
            <a:r>
              <a:rPr lang="en-US" sz="1800" dirty="0" smtClean="0"/>
              <a:t>	2.2 </a:t>
            </a:r>
            <a:r>
              <a:rPr lang="en-US" sz="1800" dirty="0"/>
              <a:t>Demonstrate a commitment to patient safety and </a:t>
            </a:r>
            <a:r>
              <a:rPr lang="en-US" sz="1800" dirty="0" smtClean="0"/>
              <a:t/>
            </a:r>
            <a:br>
              <a:rPr lang="en-US" sz="1800" dirty="0" smtClean="0"/>
            </a:br>
            <a:r>
              <a:rPr lang="en-US" sz="1800" dirty="0" smtClean="0"/>
              <a:t>	      quality </a:t>
            </a:r>
            <a:r>
              <a:rPr lang="en-US" sz="1800" dirty="0"/>
              <a:t>improvement</a:t>
            </a:r>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Professional</a:t>
            </a:r>
            <a:br>
              <a:rPr lang="en-US" dirty="0" smtClean="0"/>
            </a:br>
            <a:r>
              <a:rPr lang="en-US" dirty="0" smtClean="0"/>
              <a:t>Key </a:t>
            </a:r>
            <a:r>
              <a:rPr lang="en-US" dirty="0"/>
              <a:t>Competency </a:t>
            </a:r>
            <a:r>
              <a:rPr lang="en-US" dirty="0" smtClean="0"/>
              <a:t>3</a:t>
            </a:r>
            <a:endParaRPr lang="en-US" dirty="0"/>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3. Demonstrate a commitment to the profession by adhering to </a:t>
            </a:r>
            <a:r>
              <a:rPr lang="en-US" sz="1800" dirty="0" smtClean="0"/>
              <a:t>standards and </a:t>
            </a:r>
            <a:r>
              <a:rPr lang="en-US" sz="1800" dirty="0"/>
              <a:t>participating in physician-led </a:t>
            </a:r>
            <a:r>
              <a:rPr lang="en-US" sz="1800" dirty="0" smtClean="0"/>
              <a:t>regulation</a:t>
            </a:r>
            <a:endParaRPr lang="en-US" sz="1800" dirty="0"/>
          </a:p>
          <a:p>
            <a:pPr marL="0" indent="0">
              <a:buNone/>
            </a:pPr>
            <a:r>
              <a:rPr lang="en-US" sz="1800" dirty="0" smtClean="0"/>
              <a:t>	3.1 </a:t>
            </a:r>
            <a:r>
              <a:rPr lang="en-US" sz="1800" dirty="0"/>
              <a:t>Fulfill and adhere to the professional and ethical </a:t>
            </a:r>
            <a:r>
              <a:rPr lang="en-US" sz="1800" dirty="0" smtClean="0"/>
              <a:t>	  </a:t>
            </a:r>
            <a:br>
              <a:rPr lang="en-US" sz="1800" dirty="0" smtClean="0"/>
            </a:br>
            <a:r>
              <a:rPr lang="en-US" sz="1800" dirty="0" smtClean="0"/>
              <a:t>	      codes</a:t>
            </a:r>
            <a:r>
              <a:rPr lang="en-US" sz="1800" dirty="0"/>
              <a:t>, standards </a:t>
            </a:r>
            <a:r>
              <a:rPr lang="en-US" sz="1800" dirty="0" smtClean="0"/>
              <a:t>of practice</a:t>
            </a:r>
            <a:r>
              <a:rPr lang="en-US" sz="1800" dirty="0"/>
              <a:t>, and laws governing </a:t>
            </a:r>
            <a:r>
              <a:rPr lang="en-US" sz="1800" dirty="0" smtClean="0"/>
              <a:t>	 </a:t>
            </a:r>
            <a:br>
              <a:rPr lang="en-US" sz="1800" dirty="0" smtClean="0"/>
            </a:br>
            <a:r>
              <a:rPr lang="en-US" sz="1800" dirty="0" smtClean="0"/>
              <a:t> 	      practice</a:t>
            </a:r>
            <a:r>
              <a:rPr lang="en-US" sz="1800" dirty="0"/>
              <a:t>.</a:t>
            </a:r>
          </a:p>
          <a:p>
            <a:pPr marL="0" indent="0">
              <a:buNone/>
            </a:pPr>
            <a:r>
              <a:rPr lang="en-US" sz="1800" dirty="0" smtClean="0"/>
              <a:t>	3.2 </a:t>
            </a:r>
            <a:r>
              <a:rPr lang="en-US" sz="1800" dirty="0"/>
              <a:t>Recognize and respond to unprofessional and </a:t>
            </a:r>
            <a:r>
              <a:rPr lang="en-US" sz="1800" dirty="0" smtClean="0"/>
              <a:t/>
            </a:r>
            <a:br>
              <a:rPr lang="en-US" sz="1800" dirty="0" smtClean="0"/>
            </a:br>
            <a:r>
              <a:rPr lang="en-US" sz="1800" dirty="0" smtClean="0"/>
              <a:t>	      unethical </a:t>
            </a:r>
            <a:r>
              <a:rPr lang="en-US" sz="1800" dirty="0" err="1"/>
              <a:t>behaviours</a:t>
            </a:r>
            <a:r>
              <a:rPr lang="en-US" sz="1800" dirty="0"/>
              <a:t> </a:t>
            </a:r>
            <a:r>
              <a:rPr lang="en-US" sz="1800" dirty="0" smtClean="0"/>
              <a:t>in physicians </a:t>
            </a:r>
            <a:r>
              <a:rPr lang="en-US" sz="1800" dirty="0"/>
              <a:t>and other </a:t>
            </a:r>
            <a:r>
              <a:rPr lang="en-US" sz="1800" dirty="0" smtClean="0"/>
              <a:t/>
            </a:r>
            <a:br>
              <a:rPr lang="en-US" sz="1800" dirty="0" smtClean="0"/>
            </a:br>
            <a:r>
              <a:rPr lang="en-US" sz="1800" dirty="0" smtClean="0"/>
              <a:t>	      colleagues </a:t>
            </a:r>
            <a:r>
              <a:rPr lang="en-US" sz="1800" dirty="0"/>
              <a:t>in the health care profession</a:t>
            </a:r>
          </a:p>
          <a:p>
            <a:pPr marL="0" indent="0">
              <a:buNone/>
            </a:pPr>
            <a:r>
              <a:rPr lang="en-US" sz="1800" dirty="0" smtClean="0"/>
              <a:t>	3.3 </a:t>
            </a:r>
            <a:r>
              <a:rPr lang="en-US" sz="1800" dirty="0"/>
              <a:t>Participate in peer assessment and standard-setting</a:t>
            </a:r>
          </a:p>
        </p:txBody>
      </p:sp>
    </p:spTree>
    <p:extLst>
      <p:ext uri="{BB962C8B-B14F-4D97-AF65-F5344CB8AC3E}">
        <p14:creationId xmlns:p14="http://schemas.microsoft.com/office/powerpoint/2010/main" val="1253352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Professional</a:t>
            </a:r>
            <a:br>
              <a:rPr lang="en-US" dirty="0" smtClean="0"/>
            </a:br>
            <a:r>
              <a:rPr lang="en-US" dirty="0" smtClean="0"/>
              <a:t>Key </a:t>
            </a:r>
            <a:r>
              <a:rPr lang="en-US" dirty="0"/>
              <a:t>Competency 4</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1800" dirty="0" smtClean="0"/>
              <a:t>Physicians </a:t>
            </a:r>
            <a:r>
              <a:rPr lang="en-US" sz="1800" dirty="0"/>
              <a:t>are able to:</a:t>
            </a:r>
          </a:p>
          <a:p>
            <a:pPr marL="0" indent="0">
              <a:buNone/>
            </a:pPr>
            <a:r>
              <a:rPr lang="en-US" sz="1800" dirty="0"/>
              <a:t>4. Demonstrate a commitment to physician health and well-being to </a:t>
            </a:r>
            <a:r>
              <a:rPr lang="en-US" sz="1800" dirty="0" smtClean="0"/>
              <a:t>foster optimal </a:t>
            </a:r>
            <a:r>
              <a:rPr lang="en-US" sz="1800" dirty="0"/>
              <a:t>patient </a:t>
            </a:r>
            <a:r>
              <a:rPr lang="en-US" sz="1800" dirty="0" smtClean="0"/>
              <a:t>care</a:t>
            </a:r>
          </a:p>
          <a:p>
            <a:pPr marL="0" indent="0">
              <a:buNone/>
            </a:pPr>
            <a:r>
              <a:rPr lang="en-US" sz="1800" dirty="0" smtClean="0"/>
              <a:t>	4.1 </a:t>
            </a:r>
            <a:r>
              <a:rPr lang="en-US" sz="1800" dirty="0"/>
              <a:t>Exhibit self-awareness and manage influences on </a:t>
            </a:r>
            <a:r>
              <a:rPr lang="en-US" sz="1800" dirty="0" smtClean="0"/>
              <a:t>	</a:t>
            </a:r>
            <a:br>
              <a:rPr lang="en-US" sz="1800" dirty="0" smtClean="0"/>
            </a:br>
            <a:r>
              <a:rPr lang="en-US" sz="1800" dirty="0" smtClean="0"/>
              <a:t>	      personal well-being and </a:t>
            </a:r>
            <a:r>
              <a:rPr lang="en-US" sz="1800" dirty="0"/>
              <a:t>professional performance</a:t>
            </a:r>
          </a:p>
          <a:p>
            <a:pPr marL="0" indent="0">
              <a:buNone/>
            </a:pPr>
            <a:r>
              <a:rPr lang="en-US" sz="1800" dirty="0" smtClean="0"/>
              <a:t>	4.2 </a:t>
            </a:r>
            <a:r>
              <a:rPr lang="en-US" sz="1800" dirty="0"/>
              <a:t>Manage personal and professional demands for a </a:t>
            </a:r>
            <a:r>
              <a:rPr lang="en-US" sz="1800" dirty="0" smtClean="0"/>
              <a:t/>
            </a:r>
            <a:br>
              <a:rPr lang="en-US" sz="1800" dirty="0" smtClean="0"/>
            </a:br>
            <a:r>
              <a:rPr lang="en-US" sz="1800" dirty="0" smtClean="0"/>
              <a:t>	      sustainable practice throughout </a:t>
            </a:r>
            <a:r>
              <a:rPr lang="en-US" sz="1800" dirty="0"/>
              <a:t>the physician life </a:t>
            </a:r>
            <a:r>
              <a:rPr lang="en-US" sz="1800" dirty="0" smtClean="0"/>
              <a:t/>
            </a:r>
            <a:br>
              <a:rPr lang="en-US" sz="1800" dirty="0" smtClean="0"/>
            </a:br>
            <a:r>
              <a:rPr lang="en-US" sz="1800" dirty="0" smtClean="0"/>
              <a:t>	      cycle</a:t>
            </a:r>
            <a:endParaRPr lang="en-US" sz="1800" dirty="0"/>
          </a:p>
          <a:p>
            <a:pPr marL="0" indent="0">
              <a:buNone/>
            </a:pPr>
            <a:r>
              <a:rPr lang="en-US" sz="1800" dirty="0" smtClean="0"/>
              <a:t>	4.3 </a:t>
            </a:r>
            <a:r>
              <a:rPr lang="en-US" sz="1800" dirty="0"/>
              <a:t>Promote a culture that recognizes, supports, and </a:t>
            </a:r>
            <a:r>
              <a:rPr lang="en-US" sz="1800" dirty="0" smtClean="0"/>
              <a:t/>
            </a:r>
            <a:br>
              <a:rPr lang="en-US" sz="1800" dirty="0" smtClean="0"/>
            </a:br>
            <a:r>
              <a:rPr lang="en-US" sz="1800" dirty="0" smtClean="0"/>
              <a:t>	      responds effectively to </a:t>
            </a:r>
            <a:r>
              <a:rPr lang="en-US" sz="1800" dirty="0"/>
              <a:t>colleagues in need</a:t>
            </a:r>
          </a:p>
        </p:txBody>
      </p:sp>
    </p:spTree>
    <p:extLst>
      <p:ext uri="{BB962C8B-B14F-4D97-AF65-F5344CB8AC3E}">
        <p14:creationId xmlns:p14="http://schemas.microsoft.com/office/powerpoint/2010/main" val="844541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a:t>
            </a:r>
            <a:r>
              <a:rPr lang="en-US" dirty="0"/>
              <a:t>. Recognize the process and content of </a:t>
            </a:r>
            <a:r>
              <a:rPr lang="en-US" dirty="0" smtClean="0"/>
              <a:t/>
            </a:r>
            <a:br>
              <a:rPr lang="en-US" dirty="0" smtClean="0"/>
            </a:br>
            <a:r>
              <a:rPr lang="en-US" dirty="0" smtClean="0"/>
              <a:t>    Professional </a:t>
            </a:r>
            <a:r>
              <a:rPr lang="en-US" dirty="0"/>
              <a:t>Role</a:t>
            </a:r>
          </a:p>
          <a:p>
            <a:pPr marL="0" indent="0">
              <a:buNone/>
            </a:pPr>
            <a:r>
              <a:rPr lang="en-US" dirty="0"/>
              <a:t>2. Apply professionalism skills to examples </a:t>
            </a:r>
            <a:r>
              <a:rPr lang="en-US" dirty="0" smtClean="0"/>
              <a:t/>
            </a:r>
            <a:br>
              <a:rPr lang="en-US" dirty="0" smtClean="0"/>
            </a:br>
            <a:r>
              <a:rPr lang="en-US" dirty="0" smtClean="0"/>
              <a:t>    from </a:t>
            </a:r>
            <a:r>
              <a:rPr lang="en-US" dirty="0"/>
              <a:t>everyday practice</a:t>
            </a:r>
          </a:p>
          <a:p>
            <a:pPr marL="0" indent="0">
              <a:buNone/>
            </a:pPr>
            <a:r>
              <a:rPr lang="en-US" dirty="0"/>
              <a:t>3. Develop a personal professionalism </a:t>
            </a:r>
            <a:r>
              <a:rPr lang="en-US" dirty="0" smtClean="0"/>
              <a:t/>
            </a:r>
            <a:br>
              <a:rPr lang="en-US" dirty="0" smtClean="0"/>
            </a:br>
            <a:r>
              <a:rPr lang="en-US" dirty="0" smtClean="0"/>
              <a:t>    resource </a:t>
            </a:r>
            <a:r>
              <a:rPr lang="en-US" dirty="0"/>
              <a:t>for everyday practice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a:t>
            </a:r>
            <a:r>
              <a:rPr lang="en-US" dirty="0" smtClean="0"/>
              <a:t>the Professional Role </a:t>
            </a:r>
            <a:r>
              <a:rPr lang="en-US" dirty="0"/>
              <a:t>matters</a:t>
            </a:r>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r>
              <a:rPr lang="en-US" sz="2200" dirty="0"/>
              <a:t>1. Patients expect their physicians to provide </a:t>
            </a:r>
            <a:r>
              <a:rPr lang="en-US" sz="2200" dirty="0" smtClean="0"/>
              <a:t>high-</a:t>
            </a:r>
            <a:br>
              <a:rPr lang="en-US" sz="2200" dirty="0" smtClean="0"/>
            </a:br>
            <a:r>
              <a:rPr lang="en-US" sz="2200" dirty="0" smtClean="0"/>
              <a:t>    quality</a:t>
            </a:r>
            <a:r>
              <a:rPr lang="en-US" sz="2200" dirty="0"/>
              <a:t>, safe medical care</a:t>
            </a:r>
            <a:r>
              <a:rPr lang="en-US" sz="2200" dirty="0" smtClean="0"/>
              <a:t>.</a:t>
            </a:r>
            <a:endParaRPr lang="en-US" sz="2200" dirty="0"/>
          </a:p>
          <a:p>
            <a:pPr marL="0" indent="0">
              <a:buNone/>
            </a:pPr>
            <a:r>
              <a:rPr lang="en-US" sz="2200" dirty="0"/>
              <a:t>2. Being a professional is central to being a </a:t>
            </a:r>
            <a:r>
              <a:rPr lang="en-US" sz="2200" dirty="0" smtClean="0"/>
              <a:t/>
            </a:r>
            <a:br>
              <a:rPr lang="en-US" sz="2200" dirty="0" smtClean="0"/>
            </a:br>
            <a:r>
              <a:rPr lang="en-US" sz="2200" dirty="0" smtClean="0"/>
              <a:t>    physician </a:t>
            </a:r>
            <a:r>
              <a:rPr lang="en-US" sz="2200" dirty="0"/>
              <a:t>and requires active </a:t>
            </a:r>
            <a:r>
              <a:rPr lang="en-US" sz="2200" dirty="0" smtClean="0"/>
              <a:t>effort to </a:t>
            </a:r>
            <a:r>
              <a:rPr lang="en-US" sz="2200" dirty="0"/>
              <a:t>evolve </a:t>
            </a:r>
            <a:r>
              <a:rPr lang="en-US" sz="2200" dirty="0" smtClean="0"/>
              <a:t/>
            </a:r>
            <a:br>
              <a:rPr lang="en-US" sz="2200" dirty="0" smtClean="0"/>
            </a:br>
            <a:r>
              <a:rPr lang="en-US" sz="2200" dirty="0" smtClean="0"/>
              <a:t>    into </a:t>
            </a:r>
            <a:r>
              <a:rPr lang="en-US" sz="2200" dirty="0"/>
              <a:t>a specialist</a:t>
            </a:r>
            <a:r>
              <a:rPr lang="en-US" sz="2200" dirty="0" smtClean="0"/>
              <a:t>.</a:t>
            </a:r>
            <a:endParaRPr lang="en-US" sz="2200" dirty="0"/>
          </a:p>
          <a:p>
            <a:pPr marL="0" indent="0">
              <a:buNone/>
            </a:pPr>
            <a:r>
              <a:rPr lang="en-US" sz="2200" dirty="0"/>
              <a:t>3. Professional </a:t>
            </a:r>
            <a:r>
              <a:rPr lang="en-US" sz="2200" dirty="0" err="1"/>
              <a:t>behaviour</a:t>
            </a:r>
            <a:r>
              <a:rPr lang="en-US" sz="2200" dirty="0"/>
              <a:t> is central to patient </a:t>
            </a:r>
            <a:r>
              <a:rPr lang="en-US" sz="2200" dirty="0" smtClean="0"/>
              <a:t/>
            </a:r>
            <a:br>
              <a:rPr lang="en-US" sz="2200" dirty="0" smtClean="0"/>
            </a:br>
            <a:r>
              <a:rPr lang="en-US" sz="2200" dirty="0" smtClean="0"/>
              <a:t>    safety </a:t>
            </a:r>
            <a:r>
              <a:rPr lang="en-US" sz="2200" dirty="0"/>
              <a:t>and effectiveness in </a:t>
            </a:r>
            <a:r>
              <a:rPr lang="en-US" sz="2200" dirty="0" smtClean="0"/>
              <a:t>team-based care.</a:t>
            </a:r>
          </a:p>
          <a:p>
            <a:pPr marL="0" indent="0">
              <a:buNone/>
            </a:pPr>
            <a:r>
              <a:rPr lang="en-US" sz="2200" dirty="0" smtClean="0"/>
              <a:t>4</a:t>
            </a:r>
            <a:r>
              <a:rPr lang="en-US" sz="2200" dirty="0"/>
              <a:t>. The resilience, wellness and self-care of a </a:t>
            </a:r>
            <a:r>
              <a:rPr lang="en-US" sz="2200" dirty="0" smtClean="0"/>
              <a:t/>
            </a:r>
            <a:br>
              <a:rPr lang="en-US" sz="2200" dirty="0" smtClean="0"/>
            </a:br>
            <a:r>
              <a:rPr lang="en-US" sz="2200" dirty="0" smtClean="0"/>
              <a:t>    physician </a:t>
            </a:r>
            <a:r>
              <a:rPr lang="en-US" sz="2200" dirty="0"/>
              <a:t>impacts their patients</a:t>
            </a:r>
            <a:r>
              <a:rPr lang="en-US" sz="2200" dirty="0" smtClean="0"/>
              <a:t>’ care</a:t>
            </a:r>
            <a:r>
              <a:rPr lang="en-US" sz="2200" dirty="0"/>
              <a:t>, their </a:t>
            </a:r>
            <a:r>
              <a:rPr lang="en-US" sz="2200" dirty="0" smtClean="0"/>
              <a:t>co-</a:t>
            </a:r>
            <a:br>
              <a:rPr lang="en-US" sz="2200" dirty="0" smtClean="0"/>
            </a:br>
            <a:r>
              <a:rPr lang="en-US" sz="2200" dirty="0" smtClean="0"/>
              <a:t>    workers </a:t>
            </a:r>
            <a:r>
              <a:rPr lang="en-US" sz="2200" dirty="0"/>
              <a:t>and the health system, requiring the </a:t>
            </a:r>
            <a:r>
              <a:rPr lang="en-US" sz="2200" dirty="0" smtClean="0"/>
              <a:t/>
            </a:r>
            <a:br>
              <a:rPr lang="en-US" sz="2200" dirty="0" smtClean="0"/>
            </a:br>
            <a:r>
              <a:rPr lang="en-US" sz="2200" dirty="0" smtClean="0"/>
              <a:t>    need </a:t>
            </a:r>
            <a:r>
              <a:rPr lang="en-US" sz="2200" dirty="0"/>
              <a:t>to </a:t>
            </a:r>
            <a:r>
              <a:rPr lang="en-US" sz="2200" dirty="0" smtClean="0"/>
              <a:t>manage the </a:t>
            </a:r>
            <a:r>
              <a:rPr lang="en-US" sz="2200" dirty="0"/>
              <a:t>demands of work/practice </a:t>
            </a:r>
            <a:r>
              <a:rPr lang="en-US" sz="2200" dirty="0" smtClean="0"/>
              <a:t/>
            </a:r>
            <a:br>
              <a:rPr lang="en-US" sz="2200" dirty="0" smtClean="0"/>
            </a:br>
            <a:r>
              <a:rPr lang="en-US" sz="2200" dirty="0" smtClean="0"/>
              <a:t>    while </a:t>
            </a:r>
            <a:r>
              <a:rPr lang="en-US" sz="2200" dirty="0"/>
              <a:t>also attending to personal </a:t>
            </a:r>
            <a:r>
              <a:rPr lang="en-US" sz="2200" dirty="0" smtClean="0"/>
              <a:t>health activities </a:t>
            </a:r>
            <a:br>
              <a:rPr lang="en-US" sz="2200" dirty="0" smtClean="0"/>
            </a:br>
            <a:r>
              <a:rPr lang="en-US" sz="2200" dirty="0" smtClean="0"/>
              <a:t>    and </a:t>
            </a:r>
            <a:r>
              <a:rPr lang="en-US" sz="2200" dirty="0"/>
              <a:t>constructive coping </a:t>
            </a:r>
            <a:r>
              <a:rPr lang="en-US" sz="2200" dirty="0" smtClean="0"/>
              <a:t>skills.</a:t>
            </a: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Professional Role</a:t>
            </a:r>
            <a:endParaRPr lang="en-US" dirty="0"/>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As Professionals, physicians are committed to the health and </a:t>
            </a:r>
            <a:r>
              <a:rPr lang="en-US" dirty="0" smtClean="0"/>
              <a:t>well-being of </a:t>
            </a:r>
            <a:r>
              <a:rPr lang="en-US" dirty="0"/>
              <a:t>individual patients and society through ethical practice, high </a:t>
            </a:r>
            <a:r>
              <a:rPr lang="en-US" dirty="0" smtClean="0"/>
              <a:t>personal standards </a:t>
            </a:r>
            <a:r>
              <a:rPr lang="en-US" dirty="0"/>
              <a:t>of </a:t>
            </a:r>
            <a:r>
              <a:rPr lang="en-US" dirty="0" err="1"/>
              <a:t>behaviour</a:t>
            </a:r>
            <a:r>
              <a:rPr lang="en-US" dirty="0"/>
              <a:t>, accountability to the profession and society</a:t>
            </a:r>
            <a:r>
              <a:rPr lang="en-US" dirty="0" smtClean="0"/>
              <a:t>, physician-led </a:t>
            </a:r>
            <a:r>
              <a:rPr lang="en-US" dirty="0"/>
              <a:t>regulation, and maintenance of personal </a:t>
            </a:r>
            <a:r>
              <a:rPr lang="en-US" dirty="0" smtClean="0"/>
              <a:t>health.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6</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112777" y="1427683"/>
            <a:ext cx="2952328" cy="4890864"/>
          </a:xfrm>
        </p:spPr>
        <p:txBody>
          <a:bodyPr/>
          <a:lstStyle/>
          <a:p>
            <a:pPr marL="0" indent="0">
              <a:spcAft>
                <a:spcPts val="600"/>
              </a:spcAft>
              <a:buNone/>
            </a:pPr>
            <a:r>
              <a:rPr lang="en-US" b="1" dirty="0"/>
              <a:t>Recognizing Professional </a:t>
            </a:r>
            <a:r>
              <a:rPr lang="en-US" b="1" dirty="0" smtClean="0"/>
              <a:t>Actions</a:t>
            </a:r>
          </a:p>
          <a:p>
            <a:pPr marL="0" indent="0">
              <a:spcBef>
                <a:spcPts val="0"/>
              </a:spcBef>
              <a:spcAft>
                <a:spcPts val="600"/>
              </a:spcAft>
              <a:buNone/>
            </a:pPr>
            <a:r>
              <a:rPr lang="en-US" dirty="0" smtClean="0"/>
              <a:t/>
            </a:r>
            <a:br>
              <a:rPr lang="en-US" dirty="0" smtClean="0"/>
            </a:br>
            <a:r>
              <a:rPr lang="en-US" dirty="0" smtClean="0"/>
              <a:t>• Behaving</a:t>
            </a:r>
            <a:endParaRPr lang="en-US" dirty="0"/>
          </a:p>
          <a:p>
            <a:pPr marL="0" indent="0">
              <a:spcBef>
                <a:spcPts val="0"/>
              </a:spcBef>
              <a:spcAft>
                <a:spcPts val="600"/>
              </a:spcAft>
              <a:buNone/>
            </a:pPr>
            <a:r>
              <a:rPr lang="en-US" dirty="0"/>
              <a:t>• Fulfilling</a:t>
            </a:r>
          </a:p>
          <a:p>
            <a:pPr marL="0" indent="0">
              <a:spcBef>
                <a:spcPts val="0"/>
              </a:spcBef>
              <a:spcAft>
                <a:spcPts val="600"/>
              </a:spcAft>
              <a:buNone/>
            </a:pPr>
            <a:r>
              <a:rPr lang="en-US" dirty="0"/>
              <a:t>• Trusting</a:t>
            </a:r>
          </a:p>
          <a:p>
            <a:pPr marL="0" indent="0">
              <a:spcBef>
                <a:spcPts val="0"/>
              </a:spcBef>
              <a:spcAft>
                <a:spcPts val="600"/>
              </a:spcAft>
              <a:buNone/>
            </a:pPr>
            <a:r>
              <a:rPr lang="en-US" dirty="0"/>
              <a:t>• Respecting</a:t>
            </a:r>
          </a:p>
          <a:p>
            <a:pPr marL="0" indent="0">
              <a:spcBef>
                <a:spcPts val="0"/>
              </a:spcBef>
              <a:spcAft>
                <a:spcPts val="600"/>
              </a:spcAft>
              <a:buNone/>
            </a:pPr>
            <a:r>
              <a:rPr lang="en-US" dirty="0"/>
              <a:t>• Self regulating</a:t>
            </a:r>
          </a:p>
        </p:txBody>
      </p:sp>
      <p:sp>
        <p:nvSpPr>
          <p:cNvPr id="2" name="TextBox 1"/>
          <p:cNvSpPr txBox="1"/>
          <p:nvPr/>
        </p:nvSpPr>
        <p:spPr>
          <a:xfrm>
            <a:off x="3059832" y="1412776"/>
            <a:ext cx="3168352" cy="5955476"/>
          </a:xfrm>
          <a:prstGeom prst="rect">
            <a:avLst/>
          </a:prstGeom>
          <a:noFill/>
        </p:spPr>
        <p:txBody>
          <a:bodyPr wrap="square" rtlCol="0">
            <a:spAutoFit/>
          </a:bodyPr>
          <a:lstStyle/>
          <a:p>
            <a:pPr lvl="0" eaLnBrk="1" hangingPunct="1">
              <a:spcBef>
                <a:spcPts val="0"/>
              </a:spcBef>
              <a:spcAft>
                <a:spcPts val="0"/>
              </a:spcAft>
            </a:pPr>
            <a:r>
              <a:rPr lang="en-US" b="1" kern="0" dirty="0">
                <a:solidFill>
                  <a:srgbClr val="003152"/>
                </a:solidFill>
                <a:latin typeface="Verdana"/>
              </a:rPr>
              <a:t>Recognizing</a:t>
            </a:r>
          </a:p>
          <a:p>
            <a:pPr lvl="0" eaLnBrk="1" hangingPunct="1">
              <a:spcBef>
                <a:spcPts val="0"/>
              </a:spcBef>
              <a:spcAft>
                <a:spcPts val="0"/>
              </a:spcAft>
            </a:pPr>
            <a:r>
              <a:rPr lang="en-US" b="1" kern="0" dirty="0">
                <a:solidFill>
                  <a:srgbClr val="003152"/>
                </a:solidFill>
                <a:latin typeface="Verdana"/>
              </a:rPr>
              <a:t>Professional </a:t>
            </a:r>
            <a:r>
              <a:rPr lang="en-US" b="1" kern="0" dirty="0" smtClean="0">
                <a:solidFill>
                  <a:srgbClr val="003152"/>
                </a:solidFill>
                <a:latin typeface="Verdana"/>
              </a:rPr>
              <a:t/>
            </a:r>
            <a:br>
              <a:rPr lang="en-US" b="1" kern="0" dirty="0" smtClean="0">
                <a:solidFill>
                  <a:srgbClr val="003152"/>
                </a:solidFill>
                <a:latin typeface="Verdana"/>
              </a:rPr>
            </a:br>
            <a:r>
              <a:rPr lang="en-US" b="1" kern="0" dirty="0" smtClean="0">
                <a:solidFill>
                  <a:srgbClr val="003152"/>
                </a:solidFill>
                <a:latin typeface="Verdana"/>
              </a:rPr>
              <a:t>Topics</a:t>
            </a:r>
          </a:p>
          <a:p>
            <a:pPr lvl="0" eaLnBrk="1" hangingPunct="1">
              <a:spcBef>
                <a:spcPts val="0"/>
              </a:spcBef>
              <a:spcAft>
                <a:spcPts val="600"/>
              </a:spcAft>
            </a:pP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a:t>
            </a:r>
            <a:r>
              <a:rPr lang="en-US" kern="0" dirty="0">
                <a:solidFill>
                  <a:srgbClr val="003152"/>
                </a:solidFill>
                <a:latin typeface="Verdana"/>
              </a:rPr>
              <a:t>Balance</a:t>
            </a:r>
          </a:p>
          <a:p>
            <a:pPr lvl="0" eaLnBrk="1" hangingPunct="1">
              <a:spcBef>
                <a:spcPts val="0"/>
              </a:spcBef>
              <a:spcAft>
                <a:spcPts val="600"/>
              </a:spcAft>
            </a:pPr>
            <a:r>
              <a:rPr lang="en-US" kern="0" dirty="0">
                <a:solidFill>
                  <a:srgbClr val="003152"/>
                </a:solidFill>
                <a:latin typeface="Verdana"/>
              </a:rPr>
              <a:t>• Boundaries</a:t>
            </a:r>
          </a:p>
          <a:p>
            <a:pPr lvl="0" eaLnBrk="1" hangingPunct="1">
              <a:spcBef>
                <a:spcPts val="0"/>
              </a:spcBef>
              <a:spcAft>
                <a:spcPts val="600"/>
              </a:spcAft>
            </a:pPr>
            <a:r>
              <a:rPr lang="en-US" kern="0" dirty="0">
                <a:solidFill>
                  <a:srgbClr val="003152"/>
                </a:solidFill>
                <a:latin typeface="Verdana"/>
              </a:rPr>
              <a:t>• Commitment</a:t>
            </a:r>
          </a:p>
          <a:p>
            <a:pPr lvl="0" eaLnBrk="1" hangingPunct="1">
              <a:spcBef>
                <a:spcPts val="0"/>
              </a:spcBef>
              <a:spcAft>
                <a:spcPts val="600"/>
              </a:spcAft>
            </a:pPr>
            <a:r>
              <a:rPr lang="en-US" kern="0" dirty="0">
                <a:solidFill>
                  <a:srgbClr val="003152"/>
                </a:solidFill>
                <a:latin typeface="Verdana"/>
              </a:rPr>
              <a:t>• Conflict of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interest</a:t>
            </a:r>
            <a:endParaRPr lang="en-US" kern="0" dirty="0">
              <a:solidFill>
                <a:srgbClr val="003152"/>
              </a:solidFill>
              <a:latin typeface="Verdana"/>
            </a:endParaRPr>
          </a:p>
          <a:p>
            <a:pPr lvl="0" eaLnBrk="1" hangingPunct="1">
              <a:spcBef>
                <a:spcPts val="0"/>
              </a:spcBef>
              <a:spcAft>
                <a:spcPts val="600"/>
              </a:spcAft>
            </a:pPr>
            <a:r>
              <a:rPr lang="en-US" kern="0" dirty="0">
                <a:solidFill>
                  <a:srgbClr val="003152"/>
                </a:solidFill>
                <a:latin typeface="Verdana"/>
              </a:rPr>
              <a:t>• Ethics, Ethical </a:t>
            </a:r>
            <a:r>
              <a:rPr lang="en-US" kern="0" dirty="0" smtClean="0">
                <a:solidFill>
                  <a:srgbClr val="003152"/>
                </a:solidFill>
                <a:latin typeface="Verdana"/>
              </a:rPr>
              <a:t/>
            </a:r>
            <a:br>
              <a:rPr lang="en-US" kern="0" dirty="0" smtClean="0">
                <a:solidFill>
                  <a:srgbClr val="003152"/>
                </a:solidFill>
                <a:latin typeface="Verdana"/>
              </a:rPr>
            </a:br>
            <a:r>
              <a:rPr lang="en-US" kern="0" dirty="0" smtClean="0">
                <a:solidFill>
                  <a:srgbClr val="003152"/>
                </a:solidFill>
                <a:latin typeface="Verdana"/>
              </a:rPr>
              <a:t>   Issues</a:t>
            </a:r>
            <a:endParaRPr lang="en-US" kern="0" dirty="0">
              <a:solidFill>
                <a:srgbClr val="003152"/>
              </a:solidFill>
              <a:latin typeface="Verdana"/>
            </a:endParaRPr>
          </a:p>
          <a:p>
            <a:pPr lvl="0" eaLnBrk="1" hangingPunct="1">
              <a:spcBef>
                <a:spcPts val="0"/>
              </a:spcBef>
              <a:spcAft>
                <a:spcPts val="600"/>
              </a:spcAft>
            </a:pPr>
            <a:r>
              <a:rPr lang="en-US" kern="0" dirty="0">
                <a:solidFill>
                  <a:srgbClr val="003152"/>
                </a:solidFill>
                <a:latin typeface="Verdana"/>
              </a:rPr>
              <a:t>• Honesty</a:t>
            </a:r>
          </a:p>
          <a:p>
            <a:pPr lvl="0" eaLnBrk="1" hangingPunct="1">
              <a:spcBef>
                <a:spcPts val="0"/>
              </a:spcBef>
              <a:spcAft>
                <a:spcPts val="600"/>
              </a:spcAft>
            </a:pPr>
            <a:r>
              <a:rPr lang="en-US" kern="0" dirty="0">
                <a:solidFill>
                  <a:srgbClr val="003152"/>
                </a:solidFill>
                <a:latin typeface="Verdana"/>
              </a:rPr>
              <a:t>• Identity</a:t>
            </a:r>
          </a:p>
          <a:p>
            <a:pPr lvl="0" eaLnBrk="1" hangingPunct="1">
              <a:spcBef>
                <a:spcPts val="0"/>
              </a:spcBef>
              <a:spcAft>
                <a:spcPts val="600"/>
              </a:spcAft>
            </a:pPr>
            <a:endParaRPr lang="en-US" kern="0" dirty="0">
              <a:solidFill>
                <a:srgbClr val="003152"/>
              </a:solidFill>
              <a:latin typeface="Verdana"/>
            </a:endParaRPr>
          </a:p>
        </p:txBody>
      </p:sp>
      <p:sp>
        <p:nvSpPr>
          <p:cNvPr id="6" name="TextBox 5"/>
          <p:cNvSpPr txBox="1"/>
          <p:nvPr/>
        </p:nvSpPr>
        <p:spPr>
          <a:xfrm>
            <a:off x="6228184" y="2042464"/>
            <a:ext cx="3672408" cy="4847481"/>
          </a:xfrm>
          <a:prstGeom prst="rect">
            <a:avLst/>
          </a:prstGeom>
          <a:noFill/>
        </p:spPr>
        <p:txBody>
          <a:bodyPr wrap="square" rtlCol="0">
            <a:spAutoFit/>
          </a:bodyPr>
          <a:lstStyle/>
          <a:p>
            <a:pPr lvl="0" eaLnBrk="1" hangingPunct="1">
              <a:spcBef>
                <a:spcPts val="0"/>
              </a:spcBef>
              <a:spcAft>
                <a:spcPts val="600"/>
              </a:spcAft>
            </a:pPr>
            <a:r>
              <a:rPr lang="en-US" kern="0" dirty="0" smtClean="0">
                <a:solidFill>
                  <a:srgbClr val="003152"/>
                </a:solidFill>
                <a:latin typeface="Verdana"/>
              </a:rPr>
              <a:t>• Integrity</a:t>
            </a:r>
          </a:p>
          <a:p>
            <a:pPr lvl="0" eaLnBrk="1" hangingPunct="1">
              <a:spcBef>
                <a:spcPts val="0"/>
              </a:spcBef>
              <a:spcAft>
                <a:spcPts val="600"/>
              </a:spcAft>
            </a:pPr>
            <a:r>
              <a:rPr lang="en-US" kern="0" dirty="0">
                <a:solidFill>
                  <a:srgbClr val="003152"/>
                </a:solidFill>
                <a:latin typeface="Verdana"/>
              </a:rPr>
              <a:t>• </a:t>
            </a:r>
            <a:r>
              <a:rPr lang="en-US" kern="0" dirty="0" smtClean="0">
                <a:solidFill>
                  <a:srgbClr val="003152"/>
                </a:solidFill>
                <a:latin typeface="Verdana"/>
              </a:rPr>
              <a:t>Reliable</a:t>
            </a:r>
          </a:p>
          <a:p>
            <a:pPr lvl="0" eaLnBrk="1" hangingPunct="1">
              <a:spcBef>
                <a:spcPts val="0"/>
              </a:spcBef>
              <a:spcAft>
                <a:spcPts val="600"/>
              </a:spcAft>
            </a:pPr>
            <a:r>
              <a:rPr lang="en-US" kern="0" dirty="0" smtClean="0">
                <a:solidFill>
                  <a:srgbClr val="003152"/>
                </a:solidFill>
                <a:latin typeface="Verdana"/>
              </a:rPr>
              <a:t>• Resilience</a:t>
            </a:r>
          </a:p>
          <a:p>
            <a:pPr lvl="0" eaLnBrk="1" hangingPunct="1">
              <a:spcBef>
                <a:spcPts val="0"/>
              </a:spcBef>
              <a:spcAft>
                <a:spcPts val="600"/>
              </a:spcAft>
            </a:pPr>
            <a:r>
              <a:rPr lang="en-US" kern="0" dirty="0" smtClean="0">
                <a:solidFill>
                  <a:srgbClr val="003152"/>
                </a:solidFill>
                <a:latin typeface="Verdana"/>
              </a:rPr>
              <a:t>• Responsibility</a:t>
            </a:r>
          </a:p>
          <a:p>
            <a:pPr lvl="0" eaLnBrk="1" hangingPunct="1">
              <a:spcBef>
                <a:spcPts val="0"/>
              </a:spcBef>
              <a:spcAft>
                <a:spcPts val="600"/>
              </a:spcAft>
            </a:pPr>
            <a:r>
              <a:rPr lang="en-US" kern="0" dirty="0" smtClean="0">
                <a:solidFill>
                  <a:srgbClr val="003152"/>
                </a:solidFill>
                <a:latin typeface="Verdana"/>
              </a:rPr>
              <a:t>• Societal need</a:t>
            </a:r>
          </a:p>
          <a:p>
            <a:pPr lvl="0" eaLnBrk="1" hangingPunct="1">
              <a:spcBef>
                <a:spcPts val="0"/>
              </a:spcBef>
              <a:spcAft>
                <a:spcPts val="600"/>
              </a:spcAft>
            </a:pPr>
            <a:r>
              <a:rPr lang="en-US" kern="0" dirty="0" smtClean="0">
                <a:solidFill>
                  <a:srgbClr val="003152"/>
                </a:solidFill>
                <a:latin typeface="Verdana"/>
              </a:rPr>
              <a:t>• Social Contract</a:t>
            </a:r>
          </a:p>
          <a:p>
            <a:pPr lvl="0" eaLnBrk="1" hangingPunct="1">
              <a:spcBef>
                <a:spcPts val="0"/>
              </a:spcBef>
              <a:spcAft>
                <a:spcPts val="600"/>
              </a:spcAft>
            </a:pPr>
            <a:r>
              <a:rPr lang="en-US" kern="0" dirty="0" smtClean="0">
                <a:solidFill>
                  <a:srgbClr val="003152"/>
                </a:solidFill>
                <a:latin typeface="Verdana"/>
              </a:rPr>
              <a:t>• Society’s </a:t>
            </a:r>
            <a:br>
              <a:rPr lang="en-US" kern="0" dirty="0" smtClean="0">
                <a:solidFill>
                  <a:srgbClr val="003152"/>
                </a:solidFill>
                <a:latin typeface="Verdana"/>
              </a:rPr>
            </a:br>
            <a:r>
              <a:rPr lang="en-US" kern="0" dirty="0" smtClean="0">
                <a:solidFill>
                  <a:srgbClr val="003152"/>
                </a:solidFill>
                <a:latin typeface="Verdana"/>
              </a:rPr>
              <a:t>   expectations</a:t>
            </a:r>
          </a:p>
          <a:p>
            <a:pPr lvl="0" eaLnBrk="1" hangingPunct="1">
              <a:spcBef>
                <a:spcPts val="0"/>
              </a:spcBef>
              <a:spcAft>
                <a:spcPts val="600"/>
              </a:spcAft>
            </a:pPr>
            <a:r>
              <a:rPr lang="en-US" kern="0" dirty="0" smtClean="0">
                <a:solidFill>
                  <a:srgbClr val="003152"/>
                </a:solidFill>
                <a:latin typeface="Verdana"/>
              </a:rPr>
              <a:t>• Standards</a:t>
            </a:r>
          </a:p>
          <a:p>
            <a:pPr lvl="0" eaLnBrk="1" hangingPunct="1">
              <a:spcBef>
                <a:spcPts val="0"/>
              </a:spcBef>
              <a:spcAft>
                <a:spcPts val="600"/>
              </a:spcAft>
            </a:pPr>
            <a:r>
              <a:rPr lang="en-US" kern="0" dirty="0" smtClean="0">
                <a:solidFill>
                  <a:srgbClr val="003152"/>
                </a:solidFill>
                <a:latin typeface="Verdana"/>
              </a:rPr>
              <a:t>• Trustworthiness</a:t>
            </a:r>
          </a:p>
          <a:p>
            <a:pPr lvl="0" eaLnBrk="1" hangingPunct="1">
              <a:spcBef>
                <a:spcPts val="0"/>
              </a:spcBef>
              <a:spcAft>
                <a:spcPts val="600"/>
              </a:spcAft>
            </a:pPr>
            <a:r>
              <a:rPr lang="en-US" kern="0" dirty="0" smtClean="0">
                <a:solidFill>
                  <a:srgbClr val="003152"/>
                </a:solidFill>
                <a:latin typeface="Verdana"/>
              </a:rPr>
              <a:t>• Wellness</a:t>
            </a:r>
            <a:endParaRPr lang="en-US" kern="0" dirty="0">
              <a:solidFill>
                <a:srgbClr val="003152"/>
              </a:solidFill>
              <a:latin typeface="Verdana"/>
            </a:endParaRP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7</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Key terms for the </a:t>
            </a:r>
            <a:br>
              <a:rPr lang="en-US" dirty="0" smtClean="0"/>
            </a:br>
            <a:r>
              <a:rPr lang="en-US" dirty="0" smtClean="0"/>
              <a:t>Professional Role</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r>
              <a:rPr lang="en-US" dirty="0"/>
              <a:t>• Boundaries</a:t>
            </a:r>
          </a:p>
          <a:p>
            <a:pPr marL="0" indent="0">
              <a:spcBef>
                <a:spcPts val="0"/>
              </a:spcBef>
              <a:spcAft>
                <a:spcPts val="600"/>
              </a:spcAft>
              <a:buNone/>
            </a:pPr>
            <a:r>
              <a:rPr lang="en-US" dirty="0"/>
              <a:t>• Fiduciary relationship</a:t>
            </a:r>
          </a:p>
          <a:p>
            <a:pPr marL="0" indent="0">
              <a:spcBef>
                <a:spcPts val="0"/>
              </a:spcBef>
              <a:spcAft>
                <a:spcPts val="600"/>
              </a:spcAft>
              <a:buNone/>
            </a:pPr>
            <a:r>
              <a:rPr lang="en-US" dirty="0"/>
              <a:t>• Social contract</a:t>
            </a:r>
          </a:p>
          <a:p>
            <a:pPr marL="0" indent="0">
              <a:spcBef>
                <a:spcPts val="0"/>
              </a:spcBef>
              <a:spcAft>
                <a:spcPts val="600"/>
              </a:spcAft>
              <a:buNone/>
            </a:pPr>
            <a:r>
              <a:rPr lang="en-US" dirty="0"/>
              <a:t>• Hidden curriculum</a:t>
            </a:r>
          </a:p>
          <a:p>
            <a:pPr marL="0" indent="0">
              <a:spcBef>
                <a:spcPts val="0"/>
              </a:spcBef>
              <a:spcAft>
                <a:spcPts val="600"/>
              </a:spcAft>
              <a:buNone/>
            </a:pPr>
            <a:r>
              <a:rPr lang="en-US" dirty="0"/>
              <a:t>• Emotional intelligence</a:t>
            </a:r>
          </a:p>
          <a:p>
            <a:pPr marL="0" indent="0">
              <a:spcBef>
                <a:spcPts val="0"/>
              </a:spcBef>
              <a:spcAft>
                <a:spcPts val="600"/>
              </a:spcAft>
              <a:buNone/>
            </a:pPr>
            <a:r>
              <a:rPr lang="en-US" dirty="0"/>
              <a:t>• Self-efficacy</a:t>
            </a:r>
          </a:p>
          <a:p>
            <a:pPr marL="0" indent="0">
              <a:spcBef>
                <a:spcPts val="0"/>
              </a:spcBef>
              <a:spcAft>
                <a:spcPts val="600"/>
              </a:spcAft>
              <a:buNone/>
            </a:pPr>
            <a:r>
              <a:rPr lang="en-US" dirty="0"/>
              <a:t>• Wellness</a:t>
            </a:r>
          </a:p>
          <a:p>
            <a:pPr marL="0" indent="0">
              <a:spcBef>
                <a:spcPts val="0"/>
              </a:spcBef>
              <a:spcAft>
                <a:spcPts val="600"/>
              </a:spcAft>
              <a:buNone/>
            </a:pPr>
            <a:r>
              <a:rPr lang="en-US" dirty="0"/>
              <a:t>• Resilience</a:t>
            </a:r>
          </a:p>
          <a:p>
            <a:pPr marL="0" indent="0">
              <a:spcBef>
                <a:spcPts val="0"/>
              </a:spcBef>
              <a:spcAft>
                <a:spcPts val="600"/>
              </a:spcAft>
              <a:buNone/>
            </a:pPr>
            <a:r>
              <a:rPr lang="en-US" dirty="0"/>
              <a:t>• Burnout</a:t>
            </a:r>
          </a:p>
          <a:p>
            <a:pPr marL="0" indent="0">
              <a:spcBef>
                <a:spcPts val="0"/>
              </a:spcBef>
              <a:spcAft>
                <a:spcPts val="600"/>
              </a:spcAft>
              <a:buNone/>
            </a:pPr>
            <a:r>
              <a:rPr lang="en-US" dirty="0"/>
              <a:t>• Self-care</a:t>
            </a:r>
          </a:p>
          <a:p>
            <a:pPr marL="0" indent="0">
              <a:spcBef>
                <a:spcPts val="0"/>
              </a:spcBef>
              <a:spcAft>
                <a:spcPts val="600"/>
              </a:spcAft>
              <a:buNone/>
            </a:pPr>
            <a:r>
              <a:rPr lang="en-US" dirty="0"/>
              <a:t>• Fatigue management</a:t>
            </a:r>
          </a:p>
        </p:txBody>
      </p:sp>
    </p:spTree>
    <p:extLst>
      <p:ext uri="{BB962C8B-B14F-4D97-AF65-F5344CB8AC3E}">
        <p14:creationId xmlns:p14="http://schemas.microsoft.com/office/powerpoint/2010/main" val="904782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8</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smtClean="0"/>
              <a:t>Professional means showing commitment to:</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1200"/>
              </a:spcAft>
              <a:buNone/>
            </a:pPr>
            <a:endParaRPr lang="en-US" dirty="0" smtClean="0"/>
          </a:p>
          <a:p>
            <a:pPr marL="0" indent="0">
              <a:spcBef>
                <a:spcPts val="0"/>
              </a:spcBef>
              <a:spcAft>
                <a:spcPts val="1200"/>
              </a:spcAft>
              <a:buNone/>
            </a:pPr>
            <a:endParaRPr lang="en-US" dirty="0"/>
          </a:p>
          <a:p>
            <a:pPr marL="0" indent="0">
              <a:spcBef>
                <a:spcPts val="0"/>
              </a:spcBef>
              <a:spcAft>
                <a:spcPts val="1200"/>
              </a:spcAft>
              <a:buNone/>
            </a:pPr>
            <a:r>
              <a:rPr lang="en-US" dirty="0" smtClean="0"/>
              <a:t>• </a:t>
            </a:r>
            <a:r>
              <a:rPr lang="en-US" dirty="0"/>
              <a:t>patients</a:t>
            </a:r>
          </a:p>
          <a:p>
            <a:pPr marL="0" indent="0">
              <a:spcBef>
                <a:spcPts val="0"/>
              </a:spcBef>
              <a:spcAft>
                <a:spcPts val="1200"/>
              </a:spcAft>
              <a:buNone/>
            </a:pPr>
            <a:r>
              <a:rPr lang="en-US" dirty="0"/>
              <a:t>• society</a:t>
            </a:r>
          </a:p>
          <a:p>
            <a:pPr marL="0" indent="0">
              <a:spcBef>
                <a:spcPts val="0"/>
              </a:spcBef>
              <a:spcAft>
                <a:spcPts val="1200"/>
              </a:spcAft>
              <a:buNone/>
            </a:pPr>
            <a:r>
              <a:rPr lang="en-US" dirty="0"/>
              <a:t>• profession</a:t>
            </a:r>
          </a:p>
          <a:p>
            <a:pPr marL="0" indent="0">
              <a:spcBef>
                <a:spcPts val="0"/>
              </a:spcBef>
              <a:spcAft>
                <a:spcPts val="1200"/>
              </a:spcAft>
              <a:buNone/>
            </a:pPr>
            <a:r>
              <a:rPr lang="en-US" dirty="0"/>
              <a:t>• self</a:t>
            </a:r>
          </a:p>
        </p:txBody>
      </p:sp>
    </p:spTree>
    <p:extLst>
      <p:ext uri="{BB962C8B-B14F-4D97-AF65-F5344CB8AC3E}">
        <p14:creationId xmlns:p14="http://schemas.microsoft.com/office/powerpoint/2010/main" val="154147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9</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Important to know about professionalism</a:t>
            </a:r>
          </a:p>
        </p:txBody>
      </p:sp>
      <p:sp>
        <p:nvSpPr>
          <p:cNvPr id="18439" name="Rectangle 7"/>
          <p:cNvSpPr>
            <a:spLocks noGrp="1" noChangeArrowheads="1"/>
          </p:cNvSpPr>
          <p:nvPr>
            <p:ph type="body" idx="1"/>
          </p:nvPr>
        </p:nvSpPr>
        <p:spPr>
          <a:xfrm>
            <a:off x="899592" y="1484784"/>
            <a:ext cx="7391400" cy="4419600"/>
          </a:xfrm>
        </p:spPr>
        <p:txBody>
          <a:bodyPr/>
          <a:lstStyle/>
          <a:p>
            <a:pPr marL="0" indent="0">
              <a:buNone/>
            </a:pPr>
            <a:r>
              <a:rPr lang="en-US" sz="2200" dirty="0" smtClean="0"/>
              <a:t>1</a:t>
            </a:r>
            <a:r>
              <a:rPr lang="en-US" sz="2200" dirty="0"/>
              <a:t>. Professionalism has multiple factors that can be taught:</a:t>
            </a:r>
          </a:p>
          <a:p>
            <a:pPr marL="458787" lvl="1" indent="0">
              <a:spcBef>
                <a:spcPts val="600"/>
              </a:spcBef>
              <a:spcAft>
                <a:spcPts val="0"/>
              </a:spcAft>
              <a:buNone/>
            </a:pPr>
            <a:r>
              <a:rPr lang="en-US" sz="1800" dirty="0"/>
              <a:t>• individual factors (i.e. </a:t>
            </a:r>
            <a:r>
              <a:rPr lang="en-US" sz="1800" dirty="0" err="1"/>
              <a:t>behaviour</a:t>
            </a:r>
            <a:r>
              <a:rPr lang="en-US" sz="1800" dirty="0"/>
              <a:t> and cognitive processes);</a:t>
            </a:r>
          </a:p>
          <a:p>
            <a:pPr marL="458787" lvl="1" indent="0">
              <a:spcBef>
                <a:spcPts val="600"/>
              </a:spcBef>
              <a:spcAft>
                <a:spcPts val="0"/>
              </a:spcAft>
              <a:buNone/>
            </a:pPr>
            <a:r>
              <a:rPr lang="en-US" sz="1800" dirty="0"/>
              <a:t>• interpersonal factors (i.e. process or effect of providing patient care </a:t>
            </a:r>
            <a:r>
              <a:rPr lang="en-US" sz="1800" dirty="0" smtClean="0"/>
              <a:t>with others</a:t>
            </a:r>
            <a:r>
              <a:rPr lang="en-US" sz="1800" dirty="0"/>
              <a:t>); and</a:t>
            </a:r>
          </a:p>
          <a:p>
            <a:pPr marL="458787" lvl="1" indent="0">
              <a:spcBef>
                <a:spcPts val="600"/>
              </a:spcBef>
              <a:spcAft>
                <a:spcPts val="0"/>
              </a:spcAft>
              <a:buNone/>
            </a:pPr>
            <a:r>
              <a:rPr lang="en-US" sz="1800" dirty="0"/>
              <a:t>• context </a:t>
            </a:r>
            <a:r>
              <a:rPr lang="en-US" sz="1800" dirty="0" err="1"/>
              <a:t>factorsg</a:t>
            </a:r>
            <a:r>
              <a:rPr lang="en-US" sz="1800" dirty="0"/>
              <a:t> (i.e. variations and expectations in interactions within </a:t>
            </a:r>
            <a:r>
              <a:rPr lang="en-US" sz="1800" dirty="0" smtClean="0"/>
              <a:t>or across </a:t>
            </a:r>
            <a:r>
              <a:rPr lang="en-US" sz="1800" dirty="0"/>
              <a:t>individuals, institutions, specialties, cultures, countries).</a:t>
            </a:r>
          </a:p>
          <a:p>
            <a:pPr marL="0" indent="0">
              <a:buNone/>
            </a:pPr>
            <a:r>
              <a:rPr lang="en-US" sz="2200" dirty="0"/>
              <a:t>2. Focus on actively demonstrating positive professional </a:t>
            </a:r>
            <a:r>
              <a:rPr lang="en-US" sz="2200" dirty="0" err="1"/>
              <a:t>behaviours</a:t>
            </a:r>
            <a:r>
              <a:rPr lang="en-US" sz="2200" dirty="0"/>
              <a:t>.</a:t>
            </a:r>
          </a:p>
          <a:p>
            <a:pPr marL="0" indent="0">
              <a:buNone/>
            </a:pPr>
            <a:r>
              <a:rPr lang="en-US" sz="2200" dirty="0"/>
              <a:t>3. Physicians need to demonstrate the importance of their own </a:t>
            </a:r>
            <a:r>
              <a:rPr lang="en-US" sz="2200" dirty="0" smtClean="0"/>
              <a:t>personal health</a:t>
            </a:r>
            <a:r>
              <a:rPr lang="en-US" sz="2200" dirty="0"/>
              <a:t>, wellness, and resilience.</a:t>
            </a:r>
          </a:p>
        </p:txBody>
      </p:sp>
    </p:spTree>
    <p:extLst>
      <p:ext uri="{BB962C8B-B14F-4D97-AF65-F5344CB8AC3E}">
        <p14:creationId xmlns:p14="http://schemas.microsoft.com/office/powerpoint/2010/main" val="272974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19757</TotalTime>
  <Words>1449</Words>
  <Application>Microsoft Office PowerPoint</Application>
  <PresentationFormat>On-screen Show (4:3)</PresentationFormat>
  <Paragraphs>302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Blank Presentation</vt:lpstr>
      <vt:lpstr>T2 - Teaching the  Professional Role</vt:lpstr>
      <vt:lpstr>PowerPoint Presentation</vt:lpstr>
      <vt:lpstr>Objectives and agenda</vt:lpstr>
      <vt:lpstr>Why the Professional Role matters</vt:lpstr>
      <vt:lpstr>The details:  What is the Professional Role</vt:lpstr>
      <vt:lpstr>PowerPoint Presentation</vt:lpstr>
      <vt:lpstr>Key terms for the  Professional Role</vt:lpstr>
      <vt:lpstr>Professional means showing commitment to:</vt:lpstr>
      <vt:lpstr>Important to know about professionalism</vt:lpstr>
      <vt:lpstr>PowerPoint Presentation</vt:lpstr>
      <vt:lpstr>PowerPoint Presentation</vt:lpstr>
      <vt:lpstr>Positive Professional Characteristics</vt:lpstr>
      <vt:lpstr>Negative Professional Characteristics</vt:lpstr>
      <vt:lpstr>PowerPoint Presentation</vt:lpstr>
      <vt:lpstr>Use role modelling to improve professional behaviour</vt:lpstr>
      <vt:lpstr>Constructive coping skills</vt:lpstr>
      <vt:lpstr>Wellness responsibilities</vt:lpstr>
      <vt:lpstr>Personal health activities</vt:lpstr>
      <vt:lpstr>Resilience, wellness  and self- care</vt:lpstr>
      <vt:lpstr>Signs of concern about wellness</vt:lpstr>
      <vt:lpstr>Objectives</vt:lpstr>
      <vt:lpstr>References</vt:lpstr>
      <vt:lpstr>References</vt:lpstr>
      <vt:lpstr>PowerPoint Presentation</vt:lpstr>
      <vt:lpstr>Professional  Key Competencies</vt:lpstr>
      <vt:lpstr>Professional Key Competency 1</vt:lpstr>
      <vt:lpstr>Professional  Key Competency 2</vt:lpstr>
      <vt:lpstr>Professional Key Competency 3</vt:lpstr>
      <vt:lpstr>Professional Key Competency 4</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94</cp:revision>
  <cp:lastPrinted>2015-12-09T14:38:44Z</cp:lastPrinted>
  <dcterms:created xsi:type="dcterms:W3CDTF">2009-08-25T17:54:38Z</dcterms:created>
  <dcterms:modified xsi:type="dcterms:W3CDTF">2015-12-15T19:15:31Z</dcterms:modified>
</cp:coreProperties>
</file>