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648" r:id="rId1"/>
  </p:sldMasterIdLst>
  <p:notesMasterIdLst>
    <p:notesMasterId r:id="rId31"/>
  </p:notesMasterIdLst>
  <p:handoutMasterIdLst>
    <p:handoutMasterId r:id="rId32"/>
  </p:handoutMasterIdLst>
  <p:sldIdLst>
    <p:sldId id="256" r:id="rId2"/>
    <p:sldId id="272" r:id="rId3"/>
    <p:sldId id="257" r:id="rId4"/>
    <p:sldId id="258" r:id="rId5"/>
    <p:sldId id="259" r:id="rId6"/>
    <p:sldId id="262" r:id="rId7"/>
    <p:sldId id="285" r:id="rId8"/>
    <p:sldId id="291" r:id="rId9"/>
    <p:sldId id="284" r:id="rId10"/>
    <p:sldId id="263" r:id="rId11"/>
    <p:sldId id="265" r:id="rId12"/>
    <p:sldId id="266" r:id="rId13"/>
    <p:sldId id="292" r:id="rId14"/>
    <p:sldId id="295" r:id="rId15"/>
    <p:sldId id="294" r:id="rId16"/>
    <p:sldId id="293" r:id="rId17"/>
    <p:sldId id="267" r:id="rId18"/>
    <p:sldId id="296" r:id="rId19"/>
    <p:sldId id="297" r:id="rId20"/>
    <p:sldId id="298" r:id="rId21"/>
    <p:sldId id="277" r:id="rId22"/>
    <p:sldId id="286" r:id="rId23"/>
    <p:sldId id="299" r:id="rId24"/>
    <p:sldId id="278" r:id="rId25"/>
    <p:sldId id="280" r:id="rId26"/>
    <p:sldId id="281" r:id="rId27"/>
    <p:sldId id="282" r:id="rId28"/>
    <p:sldId id="287" r:id="rId29"/>
    <p:sldId id="288" r:id="rId30"/>
  </p:sldIdLst>
  <p:sldSz cx="9144000" cy="6858000" type="screen4x3"/>
  <p:notesSz cx="7010400" cy="9296400"/>
  <p:defaultTextStyle>
    <a:defPPr>
      <a:defRPr lang="en-US"/>
    </a:defPPr>
    <a:lvl1pPr algn="l" rtl="0" eaLnBrk="0" fontAlgn="base" hangingPunct="0">
      <a:spcBef>
        <a:spcPct val="0"/>
      </a:spcBef>
      <a:spcAft>
        <a:spcPct val="0"/>
      </a:spcAft>
      <a:defRPr sz="2400" kern="1200">
        <a:solidFill>
          <a:schemeClr val="tx1"/>
        </a:solidFill>
        <a:latin typeface="Times" charset="0"/>
        <a:ea typeface="Osaka" charset="0"/>
        <a:cs typeface="Osaka" charset="0"/>
      </a:defRPr>
    </a:lvl1pPr>
    <a:lvl2pPr marL="457200" algn="l" rtl="0" eaLnBrk="0" fontAlgn="base" hangingPunct="0">
      <a:spcBef>
        <a:spcPct val="0"/>
      </a:spcBef>
      <a:spcAft>
        <a:spcPct val="0"/>
      </a:spcAft>
      <a:defRPr sz="2400" kern="1200">
        <a:solidFill>
          <a:schemeClr val="tx1"/>
        </a:solidFill>
        <a:latin typeface="Times" charset="0"/>
        <a:ea typeface="Osaka" charset="0"/>
        <a:cs typeface="Osaka" charset="0"/>
      </a:defRPr>
    </a:lvl2pPr>
    <a:lvl3pPr marL="914400" algn="l" rtl="0" eaLnBrk="0" fontAlgn="base" hangingPunct="0">
      <a:spcBef>
        <a:spcPct val="0"/>
      </a:spcBef>
      <a:spcAft>
        <a:spcPct val="0"/>
      </a:spcAft>
      <a:defRPr sz="2400" kern="1200">
        <a:solidFill>
          <a:schemeClr val="tx1"/>
        </a:solidFill>
        <a:latin typeface="Times" charset="0"/>
        <a:ea typeface="Osaka" charset="0"/>
        <a:cs typeface="Osaka" charset="0"/>
      </a:defRPr>
    </a:lvl3pPr>
    <a:lvl4pPr marL="1371600" algn="l" rtl="0" eaLnBrk="0" fontAlgn="base" hangingPunct="0">
      <a:spcBef>
        <a:spcPct val="0"/>
      </a:spcBef>
      <a:spcAft>
        <a:spcPct val="0"/>
      </a:spcAft>
      <a:defRPr sz="2400" kern="1200">
        <a:solidFill>
          <a:schemeClr val="tx1"/>
        </a:solidFill>
        <a:latin typeface="Times" charset="0"/>
        <a:ea typeface="Osaka" charset="0"/>
        <a:cs typeface="Osaka" charset="0"/>
      </a:defRPr>
    </a:lvl4pPr>
    <a:lvl5pPr marL="1828800" algn="l" rtl="0" eaLnBrk="0" fontAlgn="base" hangingPunct="0">
      <a:spcBef>
        <a:spcPct val="0"/>
      </a:spcBef>
      <a:spcAft>
        <a:spcPct val="0"/>
      </a:spcAft>
      <a:defRPr sz="2400" kern="1200">
        <a:solidFill>
          <a:schemeClr val="tx1"/>
        </a:solidFill>
        <a:latin typeface="Times" charset="0"/>
        <a:ea typeface="Osaka" charset="0"/>
        <a:cs typeface="Osaka" charset="0"/>
      </a:defRPr>
    </a:lvl5pPr>
    <a:lvl6pPr marL="2286000" algn="l" defTabSz="457200" rtl="0" eaLnBrk="1" latinLnBrk="0" hangingPunct="1">
      <a:defRPr sz="2400" kern="1200">
        <a:solidFill>
          <a:schemeClr val="tx1"/>
        </a:solidFill>
        <a:latin typeface="Times" charset="0"/>
        <a:ea typeface="Osaka" charset="0"/>
        <a:cs typeface="Osaka" charset="0"/>
      </a:defRPr>
    </a:lvl6pPr>
    <a:lvl7pPr marL="2743200" algn="l" defTabSz="457200" rtl="0" eaLnBrk="1" latinLnBrk="0" hangingPunct="1">
      <a:defRPr sz="2400" kern="1200">
        <a:solidFill>
          <a:schemeClr val="tx1"/>
        </a:solidFill>
        <a:latin typeface="Times" charset="0"/>
        <a:ea typeface="Osaka" charset="0"/>
        <a:cs typeface="Osaka" charset="0"/>
      </a:defRPr>
    </a:lvl7pPr>
    <a:lvl8pPr marL="3200400" algn="l" defTabSz="457200" rtl="0" eaLnBrk="1" latinLnBrk="0" hangingPunct="1">
      <a:defRPr sz="2400" kern="1200">
        <a:solidFill>
          <a:schemeClr val="tx1"/>
        </a:solidFill>
        <a:latin typeface="Times" charset="0"/>
        <a:ea typeface="Osaka" charset="0"/>
        <a:cs typeface="Osaka" charset="0"/>
      </a:defRPr>
    </a:lvl8pPr>
    <a:lvl9pPr marL="3657600" algn="l" defTabSz="457200" rtl="0" eaLnBrk="1" latinLnBrk="0" hangingPunct="1">
      <a:defRPr sz="2400" kern="1200">
        <a:solidFill>
          <a:schemeClr val="tx1"/>
        </a:solidFill>
        <a:latin typeface="Times" charset="0"/>
        <a:ea typeface="Osaka" charset="0"/>
        <a:cs typeface="Osaka"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152"/>
    <a:srgbClr val="110F35"/>
    <a:srgbClr val="DBD0AB"/>
    <a:srgbClr val="BBC7D9"/>
    <a:srgbClr val="D8DFE0"/>
    <a:srgbClr val="557FA6"/>
    <a:srgbClr val="414F5C"/>
    <a:srgbClr val="998D5F"/>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63656" autoAdjust="0"/>
    <p:restoredTop sz="79659" autoAdjust="0"/>
  </p:normalViewPr>
  <p:slideViewPr>
    <p:cSldViewPr>
      <p:cViewPr varScale="1">
        <p:scale>
          <a:sx n="58" d="100"/>
          <a:sy n="58" d="100"/>
        </p:scale>
        <p:origin x="-1234" y="-77"/>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62" name="Rectangle 2"/>
          <p:cNvSpPr>
            <a:spLocks noGrp="1" noChangeArrowheads="1"/>
          </p:cNvSpPr>
          <p:nvPr>
            <p:ph type="hdr" sz="quarter"/>
          </p:nvPr>
        </p:nvSpPr>
        <p:spPr bwMode="auto">
          <a:xfrm>
            <a:off x="0" y="0"/>
            <a:ext cx="3037840"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3177" tIns="46589" rIns="93177" bIns="46589" numCol="1" anchor="t" anchorCtr="0" compatLnSpc="1">
            <a:prstTxWarp prst="textNoShape">
              <a:avLst/>
            </a:prstTxWarp>
          </a:bodyPr>
          <a:lstStyle>
            <a:lvl1pPr>
              <a:defRPr sz="1200"/>
            </a:lvl1pPr>
          </a:lstStyle>
          <a:p>
            <a:endParaRPr lang="en-US"/>
          </a:p>
        </p:txBody>
      </p:sp>
      <p:sp>
        <p:nvSpPr>
          <p:cNvPr id="40963" name="Rectangle 3"/>
          <p:cNvSpPr>
            <a:spLocks noGrp="1" noChangeArrowheads="1"/>
          </p:cNvSpPr>
          <p:nvPr>
            <p:ph type="dt" sz="quarter" idx="1"/>
          </p:nvPr>
        </p:nvSpPr>
        <p:spPr bwMode="auto">
          <a:xfrm>
            <a:off x="3972560" y="0"/>
            <a:ext cx="3037840"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3177" tIns="46589" rIns="93177" bIns="46589" numCol="1" anchor="t" anchorCtr="0" compatLnSpc="1">
            <a:prstTxWarp prst="textNoShape">
              <a:avLst/>
            </a:prstTxWarp>
          </a:bodyPr>
          <a:lstStyle>
            <a:lvl1pPr algn="r">
              <a:defRPr sz="1200"/>
            </a:lvl1pPr>
          </a:lstStyle>
          <a:p>
            <a:endParaRPr lang="en-US"/>
          </a:p>
        </p:txBody>
      </p:sp>
      <p:sp>
        <p:nvSpPr>
          <p:cNvPr id="40964" name="Rectangle 4"/>
          <p:cNvSpPr>
            <a:spLocks noGrp="1" noChangeArrowheads="1"/>
          </p:cNvSpPr>
          <p:nvPr>
            <p:ph type="ftr" sz="quarter" idx="2"/>
          </p:nvPr>
        </p:nvSpPr>
        <p:spPr bwMode="auto">
          <a:xfrm>
            <a:off x="0" y="8831580"/>
            <a:ext cx="3037840"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3177" tIns="46589" rIns="93177" bIns="46589" numCol="1" anchor="b" anchorCtr="0" compatLnSpc="1">
            <a:prstTxWarp prst="textNoShape">
              <a:avLst/>
            </a:prstTxWarp>
          </a:bodyPr>
          <a:lstStyle>
            <a:lvl1pPr>
              <a:defRPr sz="1200"/>
            </a:lvl1pPr>
          </a:lstStyle>
          <a:p>
            <a:endParaRPr lang="en-US"/>
          </a:p>
        </p:txBody>
      </p:sp>
      <p:sp>
        <p:nvSpPr>
          <p:cNvPr id="40965" name="Rectangle 5"/>
          <p:cNvSpPr>
            <a:spLocks noGrp="1" noChangeArrowheads="1"/>
          </p:cNvSpPr>
          <p:nvPr>
            <p:ph type="sldNum" sz="quarter" idx="3"/>
          </p:nvPr>
        </p:nvSpPr>
        <p:spPr bwMode="auto">
          <a:xfrm>
            <a:off x="3972560" y="8831580"/>
            <a:ext cx="3037840"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3177" tIns="46589" rIns="93177" bIns="46589" numCol="1" anchor="b" anchorCtr="0" compatLnSpc="1">
            <a:prstTxWarp prst="textNoShape">
              <a:avLst/>
            </a:prstTxWarp>
          </a:bodyPr>
          <a:lstStyle>
            <a:lvl1pPr algn="r">
              <a:defRPr sz="1200"/>
            </a:lvl1pPr>
          </a:lstStyle>
          <a:p>
            <a:fld id="{1C615C93-B2C2-4D43-B6A2-0D4D25BA4EE9}" type="slidenum">
              <a:rPr lang="en-US"/>
              <a:pPr/>
              <a:t>‹#›</a:t>
            </a:fld>
            <a:endParaRPr lang="en-US"/>
          </a:p>
        </p:txBody>
      </p:sp>
    </p:spTree>
    <p:extLst>
      <p:ext uri="{BB962C8B-B14F-4D97-AF65-F5344CB8AC3E}">
        <p14:creationId xmlns:p14="http://schemas.microsoft.com/office/powerpoint/2010/main" val="12432397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3037840"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3177" tIns="46589" rIns="93177" bIns="46589" numCol="1" anchor="t" anchorCtr="0" compatLnSpc="1">
            <a:prstTxWarp prst="textNoShape">
              <a:avLst/>
            </a:prstTxWarp>
          </a:bodyPr>
          <a:lstStyle>
            <a:lvl1pPr>
              <a:defRPr sz="1200"/>
            </a:lvl1pPr>
          </a:lstStyle>
          <a:p>
            <a:endParaRPr lang="en-US"/>
          </a:p>
        </p:txBody>
      </p:sp>
      <p:sp>
        <p:nvSpPr>
          <p:cNvPr id="5123" name="Rectangle 3"/>
          <p:cNvSpPr>
            <a:spLocks noGrp="1" noChangeArrowheads="1"/>
          </p:cNvSpPr>
          <p:nvPr>
            <p:ph type="dt" idx="1"/>
          </p:nvPr>
        </p:nvSpPr>
        <p:spPr bwMode="auto">
          <a:xfrm>
            <a:off x="3972560" y="0"/>
            <a:ext cx="3037840"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3177" tIns="46589" rIns="93177" bIns="46589" numCol="1" anchor="t" anchorCtr="0" compatLnSpc="1">
            <a:prstTxWarp prst="textNoShape">
              <a:avLst/>
            </a:prstTxWarp>
          </a:bodyPr>
          <a:lstStyle>
            <a:lvl1pPr algn="r">
              <a:defRPr sz="1200"/>
            </a:lvl1pPr>
          </a:lstStyle>
          <a:p>
            <a:endParaRPr lang="en-US"/>
          </a:p>
        </p:txBody>
      </p:sp>
      <p:sp>
        <p:nvSpPr>
          <p:cNvPr id="5124"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5125" name="Rectangle 5"/>
          <p:cNvSpPr>
            <a:spLocks noGrp="1" noChangeArrowheads="1"/>
          </p:cNvSpPr>
          <p:nvPr>
            <p:ph type="body" sz="quarter" idx="3"/>
          </p:nvPr>
        </p:nvSpPr>
        <p:spPr bwMode="auto">
          <a:xfrm>
            <a:off x="934720" y="4415790"/>
            <a:ext cx="5140960" cy="41833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3177" tIns="46589" rIns="93177" bIns="46589"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126" name="Rectangle 6"/>
          <p:cNvSpPr>
            <a:spLocks noGrp="1" noChangeArrowheads="1"/>
          </p:cNvSpPr>
          <p:nvPr>
            <p:ph type="ftr" sz="quarter" idx="4"/>
          </p:nvPr>
        </p:nvSpPr>
        <p:spPr bwMode="auto">
          <a:xfrm>
            <a:off x="0" y="8831580"/>
            <a:ext cx="3037840"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3177" tIns="46589" rIns="93177" bIns="46589" numCol="1" anchor="b" anchorCtr="0" compatLnSpc="1">
            <a:prstTxWarp prst="textNoShape">
              <a:avLst/>
            </a:prstTxWarp>
          </a:bodyPr>
          <a:lstStyle>
            <a:lvl1pPr>
              <a:defRPr sz="1200"/>
            </a:lvl1pPr>
          </a:lstStyle>
          <a:p>
            <a:endParaRPr lang="en-US"/>
          </a:p>
        </p:txBody>
      </p:sp>
      <p:sp>
        <p:nvSpPr>
          <p:cNvPr id="5127" name="Rectangle 7"/>
          <p:cNvSpPr>
            <a:spLocks noGrp="1" noChangeArrowheads="1"/>
          </p:cNvSpPr>
          <p:nvPr>
            <p:ph type="sldNum" sz="quarter" idx="5"/>
          </p:nvPr>
        </p:nvSpPr>
        <p:spPr bwMode="auto">
          <a:xfrm>
            <a:off x="3972560" y="8831580"/>
            <a:ext cx="3037840"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3177" tIns="46589" rIns="93177" bIns="46589" numCol="1" anchor="b" anchorCtr="0" compatLnSpc="1">
            <a:prstTxWarp prst="textNoShape">
              <a:avLst/>
            </a:prstTxWarp>
          </a:bodyPr>
          <a:lstStyle>
            <a:lvl1pPr algn="r">
              <a:defRPr sz="1200"/>
            </a:lvl1pPr>
          </a:lstStyle>
          <a:p>
            <a:fld id="{A307D704-9314-4B42-894E-F86AA4E07FE8}" type="slidenum">
              <a:rPr lang="en-US"/>
              <a:pPr/>
              <a:t>‹#›</a:t>
            </a:fld>
            <a:endParaRPr lang="en-US"/>
          </a:p>
        </p:txBody>
      </p:sp>
    </p:spTree>
    <p:extLst>
      <p:ext uri="{BB962C8B-B14F-4D97-AF65-F5344CB8AC3E}">
        <p14:creationId xmlns:p14="http://schemas.microsoft.com/office/powerpoint/2010/main" val="3496131522"/>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Times" charset="0"/>
        <a:ea typeface="Osaka" charset="0"/>
        <a:cs typeface="Osaka" charset="0"/>
      </a:defRPr>
    </a:lvl1pPr>
    <a:lvl2pPr marL="457200" algn="l" rtl="0" fontAlgn="base">
      <a:spcBef>
        <a:spcPct val="30000"/>
      </a:spcBef>
      <a:spcAft>
        <a:spcPct val="0"/>
      </a:spcAft>
      <a:defRPr sz="1200" kern="1200">
        <a:solidFill>
          <a:schemeClr val="tx1"/>
        </a:solidFill>
        <a:latin typeface="Times" charset="0"/>
        <a:ea typeface="Osaka" charset="0"/>
        <a:cs typeface="Osaka" charset="0"/>
      </a:defRPr>
    </a:lvl2pPr>
    <a:lvl3pPr marL="914400" algn="l" rtl="0" fontAlgn="base">
      <a:spcBef>
        <a:spcPct val="30000"/>
      </a:spcBef>
      <a:spcAft>
        <a:spcPct val="0"/>
      </a:spcAft>
      <a:defRPr sz="1200" kern="1200">
        <a:solidFill>
          <a:schemeClr val="tx1"/>
        </a:solidFill>
        <a:latin typeface="Times" charset="0"/>
        <a:ea typeface="Osaka" charset="0"/>
        <a:cs typeface="Osaka" charset="0"/>
      </a:defRPr>
    </a:lvl3pPr>
    <a:lvl4pPr marL="1371600" algn="l" rtl="0" fontAlgn="base">
      <a:spcBef>
        <a:spcPct val="30000"/>
      </a:spcBef>
      <a:spcAft>
        <a:spcPct val="0"/>
      </a:spcAft>
      <a:defRPr sz="1200" kern="1200">
        <a:solidFill>
          <a:schemeClr val="tx1"/>
        </a:solidFill>
        <a:latin typeface="Times" charset="0"/>
        <a:ea typeface="Osaka" charset="0"/>
        <a:cs typeface="Osaka" charset="0"/>
      </a:defRPr>
    </a:lvl4pPr>
    <a:lvl5pPr marL="1828800" algn="l" rtl="0" fontAlgn="base">
      <a:spcBef>
        <a:spcPct val="30000"/>
      </a:spcBef>
      <a:spcAft>
        <a:spcPct val="0"/>
      </a:spcAft>
      <a:defRPr sz="1200" kern="1200">
        <a:solidFill>
          <a:schemeClr val="tx1"/>
        </a:solidFill>
        <a:latin typeface="Times" charset="0"/>
        <a:ea typeface="Osaka" charset="0"/>
        <a:cs typeface="Osaka" charset="0"/>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7564986-8A29-A749-B64E-184C90B4D334}" type="slidenum">
              <a:rPr lang="en-US"/>
              <a:pPr/>
              <a:t>1</a:t>
            </a:fld>
            <a:endParaRPr lang="en-US"/>
          </a:p>
        </p:txBody>
      </p:sp>
      <p:sp>
        <p:nvSpPr>
          <p:cNvPr id="6146" name="Rectangle 2"/>
          <p:cNvSpPr>
            <a:spLocks noGrp="1" noRot="1" noChangeAspect="1" noChangeArrowheads="1" noTextEdit="1"/>
          </p:cNvSpPr>
          <p:nvPr>
            <p:ph type="sldImg"/>
          </p:nvPr>
        </p:nvSpPr>
        <p:spPr>
          <a:ln/>
          <a:extLst>
            <a:ext uri="{FAA26D3D-D897-4be2-8F04-BA451C77F1D7}">
              <ma14:placeholderFlag xmlns:ma14="http://schemas.microsoft.com/office/mac/drawingml/2011/main" xmlns="" val="1"/>
            </a:ext>
          </a:extLst>
        </p:spPr>
      </p:sp>
      <p:sp>
        <p:nvSpPr>
          <p:cNvPr id="6147" name="Rectangle 3"/>
          <p:cNvSpPr>
            <a:spLocks noGrp="1" noChangeArrowheads="1"/>
          </p:cNvSpPr>
          <p:nvPr>
            <p:ph type="body" idx="1"/>
          </p:nvPr>
        </p:nvSpPr>
        <p:spPr/>
        <p:txBody>
          <a:bodyPr/>
          <a:lstStyle/>
          <a:p>
            <a:r>
              <a:rPr lang="en-US" dirty="0" smtClean="0"/>
              <a:t>Add information about presenters</a:t>
            </a:r>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3EFDE67-B943-464C-B4FD-42F41E4934FC}" type="slidenum">
              <a:rPr lang="en-US"/>
              <a:pPr/>
              <a:t>10</a:t>
            </a:fld>
            <a:endParaRPr lang="en-US"/>
          </a:p>
        </p:txBody>
      </p:sp>
      <p:sp>
        <p:nvSpPr>
          <p:cNvPr id="21506" name="Rectangle 2"/>
          <p:cNvSpPr>
            <a:spLocks noGrp="1" noRot="1" noChangeAspect="1" noChangeArrowheads="1" noTextEdit="1"/>
          </p:cNvSpPr>
          <p:nvPr>
            <p:ph type="sldImg"/>
          </p:nvPr>
        </p:nvSpPr>
        <p:spPr>
          <a:ln/>
          <a:extLst>
            <a:ext uri="{FAA26D3D-D897-4be2-8F04-BA451C77F1D7}">
              <ma14:placeholderFlag xmlns:ma14="http://schemas.microsoft.com/office/mac/drawingml/2011/main" xmlns="" val="1"/>
            </a:ext>
          </a:extLst>
        </p:spPr>
      </p:sp>
      <p:sp>
        <p:nvSpPr>
          <p:cNvPr id="21507" name="Rectangle 3"/>
          <p:cNvSpPr>
            <a:spLocks noGrp="1" noChangeArrowheads="1"/>
          </p:cNvSpPr>
          <p:nvPr>
            <p:ph type="body" idx="1"/>
          </p:nvPr>
        </p:nvSpPr>
        <p:spPr/>
        <p:txBody>
          <a:bodyPr/>
          <a:lstStyle/>
          <a:p>
            <a:endParaRPr lang="en-US" i="1" dirty="0"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3EFDE67-B943-464C-B4FD-42F41E4934FC}" type="slidenum">
              <a:rPr lang="en-US"/>
              <a:pPr/>
              <a:t>11</a:t>
            </a:fld>
            <a:endParaRPr lang="en-US"/>
          </a:p>
        </p:txBody>
      </p:sp>
      <p:sp>
        <p:nvSpPr>
          <p:cNvPr id="21506" name="Rectangle 2"/>
          <p:cNvSpPr>
            <a:spLocks noGrp="1" noRot="1" noChangeAspect="1" noChangeArrowheads="1" noTextEdit="1"/>
          </p:cNvSpPr>
          <p:nvPr>
            <p:ph type="sldImg"/>
          </p:nvPr>
        </p:nvSpPr>
        <p:spPr>
          <a:ln/>
          <a:extLst>
            <a:ext uri="{FAA26D3D-D897-4be2-8F04-BA451C77F1D7}">
              <ma14:placeholderFlag xmlns:ma14="http://schemas.microsoft.com/office/mac/drawingml/2011/main" xmlns="" val="1"/>
            </a:ext>
          </a:extLst>
        </p:spPr>
      </p:sp>
      <p:sp>
        <p:nvSpPr>
          <p:cNvPr id="21507" name="Rectangle 3"/>
          <p:cNvSpPr>
            <a:spLocks noGrp="1" noChangeArrowheads="1"/>
          </p:cNvSpPr>
          <p:nvPr>
            <p:ph type="body" idx="1"/>
          </p:nvPr>
        </p:nvSpPr>
        <p:spPr/>
        <p:txBody>
          <a:bodyPr/>
          <a:lstStyle/>
          <a:p>
            <a:pPr marL="0" marR="0" indent="0" algn="l" defTabSz="914400" rtl="0" eaLnBrk="1" fontAlgn="base" latinLnBrk="0" hangingPunct="1">
              <a:lnSpc>
                <a:spcPct val="100000"/>
              </a:lnSpc>
              <a:spcBef>
                <a:spcPct val="30000"/>
              </a:spcBef>
              <a:spcAft>
                <a:spcPct val="0"/>
              </a:spcAft>
              <a:buClrTx/>
              <a:buSzTx/>
              <a:buFontTx/>
              <a:buNone/>
              <a:tabLst/>
              <a:defRPr/>
            </a:pPr>
            <a:endParaRPr lang="en-US" b="0" dirty="0"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3EFDE67-B943-464C-B4FD-42F41E4934FC}" type="slidenum">
              <a:rPr lang="en-US"/>
              <a:pPr/>
              <a:t>12</a:t>
            </a:fld>
            <a:endParaRPr lang="en-US"/>
          </a:p>
        </p:txBody>
      </p:sp>
      <p:sp>
        <p:nvSpPr>
          <p:cNvPr id="21506" name="Rectangle 2"/>
          <p:cNvSpPr>
            <a:spLocks noGrp="1" noRot="1" noChangeAspect="1" noChangeArrowheads="1" noTextEdit="1"/>
          </p:cNvSpPr>
          <p:nvPr>
            <p:ph type="sldImg"/>
          </p:nvPr>
        </p:nvSpPr>
        <p:spPr>
          <a:ln/>
          <a:extLst>
            <a:ext uri="{FAA26D3D-D897-4be2-8F04-BA451C77F1D7}">
              <ma14:placeholderFlag xmlns:ma14="http://schemas.microsoft.com/office/mac/drawingml/2011/main" xmlns="" val="1"/>
            </a:ext>
          </a:extLst>
        </p:spPr>
      </p:sp>
      <p:sp>
        <p:nvSpPr>
          <p:cNvPr id="21507" name="Rectangle 3"/>
          <p:cNvSpPr>
            <a:spLocks noGrp="1" noChangeArrowheads="1"/>
          </p:cNvSpPr>
          <p:nvPr>
            <p:ph type="body" idx="1"/>
          </p:nvPr>
        </p:nvSpPr>
        <p:spPr/>
        <p:txBody>
          <a:bodyPr/>
          <a:lstStyle/>
          <a:p>
            <a:pPr marL="0" marR="0" indent="0" algn="l" defTabSz="914400" rtl="0" eaLnBrk="1" fontAlgn="base" latinLnBrk="0" hangingPunct="1">
              <a:lnSpc>
                <a:spcPct val="100000"/>
              </a:lnSpc>
              <a:spcBef>
                <a:spcPct val="30000"/>
              </a:spcBef>
              <a:spcAft>
                <a:spcPct val="0"/>
              </a:spcAft>
              <a:buClrTx/>
              <a:buSzTx/>
              <a:buFontTx/>
              <a:buNone/>
              <a:tabLst/>
              <a:defRPr/>
            </a:pPr>
            <a:r>
              <a:rPr lang="en-US" sz="1200" b="0" i="0" u="none" strike="noStrike" baseline="0" dirty="0" smtClean="0">
                <a:latin typeface="Frutiger-Light"/>
              </a:rPr>
              <a:t>Share own experiences and examples</a:t>
            </a:r>
            <a:endParaRPr lang="en-US" dirty="0" smtClean="0"/>
          </a:p>
          <a:p>
            <a:pPr algn="l"/>
            <a:endParaRPr lang="en-US" dirty="0"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3EFDE67-B943-464C-B4FD-42F41E4934FC}" type="slidenum">
              <a:rPr lang="en-US"/>
              <a:pPr/>
              <a:t>13</a:t>
            </a:fld>
            <a:endParaRPr lang="en-US"/>
          </a:p>
        </p:txBody>
      </p:sp>
      <p:sp>
        <p:nvSpPr>
          <p:cNvPr id="21506" name="Rectangle 2"/>
          <p:cNvSpPr>
            <a:spLocks noGrp="1" noRot="1" noChangeAspect="1" noChangeArrowheads="1" noTextEdit="1"/>
          </p:cNvSpPr>
          <p:nvPr>
            <p:ph type="sldImg"/>
          </p:nvPr>
        </p:nvSpPr>
        <p:spPr>
          <a:ln/>
          <a:extLst>
            <a:ext uri="{FAA26D3D-D897-4be2-8F04-BA451C77F1D7}">
              <ma14:placeholderFlag xmlns:ma14="http://schemas.microsoft.com/office/mac/drawingml/2011/main" xmlns="" val="1"/>
            </a:ext>
          </a:extLst>
        </p:spPr>
      </p:sp>
      <p:sp>
        <p:nvSpPr>
          <p:cNvPr id="21507" name="Rectangle 3"/>
          <p:cNvSpPr>
            <a:spLocks noGrp="1" noChangeArrowheads="1"/>
          </p:cNvSpPr>
          <p:nvPr>
            <p:ph type="body" idx="1"/>
          </p:nvPr>
        </p:nvSpPr>
        <p:spPr/>
        <p:txBody>
          <a:bodyPr/>
          <a:lstStyle/>
          <a:p>
            <a:pPr algn="l"/>
            <a:r>
              <a:rPr lang="en-US" sz="1200" b="0" i="0" u="none" strike="noStrike" baseline="0" dirty="0" smtClean="0">
                <a:latin typeface="Frutiger-Light"/>
              </a:rPr>
              <a:t>Share own experiences and examples</a:t>
            </a:r>
            <a:endParaRPr lang="en-US" dirty="0"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Do a learning activity – Worksheet T3 from the CanMEDS Teaching and Assessment Tools</a:t>
            </a:r>
            <a:r>
              <a:rPr lang="en-US" baseline="0" dirty="0" smtClean="0"/>
              <a:t> Guide Professional Role chapter is suggested.</a:t>
            </a:r>
          </a:p>
          <a:p>
            <a:endParaRPr lang="en-US" baseline="0" dirty="0" smtClean="0"/>
          </a:p>
          <a:p>
            <a:pPr marL="171450" indent="-171450">
              <a:buFont typeface="Arial" pitchFamily="34" charset="0"/>
              <a:buChar char="•"/>
            </a:pPr>
            <a:r>
              <a:rPr lang="en-US" baseline="0" dirty="0" smtClean="0"/>
              <a:t>Can do on own or in groups</a:t>
            </a:r>
          </a:p>
          <a:p>
            <a:pPr marL="171450" indent="-171450">
              <a:buFont typeface="Arial" pitchFamily="34" charset="0"/>
              <a:buChar char="•"/>
            </a:pPr>
            <a:r>
              <a:rPr lang="en-US" baseline="0" dirty="0" smtClean="0"/>
              <a:t>Groups are appropriate when everyone is in the same specialty as examples will vary with each specialty</a:t>
            </a:r>
          </a:p>
          <a:p>
            <a:pPr marL="171450" indent="-171450">
              <a:buFont typeface="Arial" pitchFamily="34" charset="0"/>
              <a:buChar char="•"/>
            </a:pPr>
            <a:r>
              <a:rPr lang="en-US" baseline="0" dirty="0" smtClean="0"/>
              <a:t>Explore answers in small groups or with the whole group</a:t>
            </a:r>
          </a:p>
          <a:p>
            <a:pPr marL="171450" indent="-171450">
              <a:buFont typeface="Arial" pitchFamily="34" charset="0"/>
              <a:buChar char="•"/>
            </a:pPr>
            <a:r>
              <a:rPr lang="en-US" baseline="0" dirty="0" smtClean="0"/>
              <a:t>Share own experience and scenario</a:t>
            </a:r>
          </a:p>
          <a:p>
            <a:pPr marL="171450" indent="-171450">
              <a:buFont typeface="Arial" pitchFamily="34" charset="0"/>
              <a:buChar char="•"/>
            </a:pPr>
            <a:r>
              <a:rPr lang="en-US" baseline="0" dirty="0" smtClean="0"/>
              <a:t>See A1 and A2 for types of positive/negative professional characteristics</a:t>
            </a:r>
            <a:endParaRPr lang="en-US" dirty="0"/>
          </a:p>
        </p:txBody>
      </p:sp>
      <p:sp>
        <p:nvSpPr>
          <p:cNvPr id="4" name="Slide Number Placeholder 3"/>
          <p:cNvSpPr>
            <a:spLocks noGrp="1"/>
          </p:cNvSpPr>
          <p:nvPr>
            <p:ph type="sldNum" sz="quarter" idx="10"/>
          </p:nvPr>
        </p:nvSpPr>
        <p:spPr/>
        <p:txBody>
          <a:bodyPr/>
          <a:lstStyle/>
          <a:p>
            <a:fld id="{A307D704-9314-4B42-894E-F86AA4E07FE8}" type="slidenum">
              <a:rPr lang="en-US" smtClean="0"/>
              <a:pPr/>
              <a:t>14</a:t>
            </a:fld>
            <a:endParaRPr lang="en-US"/>
          </a:p>
        </p:txBody>
      </p:sp>
    </p:spTree>
    <p:extLst>
      <p:ext uri="{BB962C8B-B14F-4D97-AF65-F5344CB8AC3E}">
        <p14:creationId xmlns:p14="http://schemas.microsoft.com/office/powerpoint/2010/main" val="407265048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307D704-9314-4B42-894E-F86AA4E07FE8}" type="slidenum">
              <a:rPr lang="en-US" smtClean="0"/>
              <a:pPr/>
              <a:t>15</a:t>
            </a:fld>
            <a:endParaRPr lang="en-US"/>
          </a:p>
        </p:txBody>
      </p:sp>
    </p:spTree>
    <p:extLst>
      <p:ext uri="{BB962C8B-B14F-4D97-AF65-F5344CB8AC3E}">
        <p14:creationId xmlns:p14="http://schemas.microsoft.com/office/powerpoint/2010/main" val="389557626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 Share own experiences and examples</a:t>
            </a:r>
          </a:p>
          <a:p>
            <a:r>
              <a:rPr lang="en-US" dirty="0" smtClean="0"/>
              <a:t>• Identify local resources</a:t>
            </a:r>
            <a:endParaRPr lang="en-US" dirty="0"/>
          </a:p>
        </p:txBody>
      </p:sp>
      <p:sp>
        <p:nvSpPr>
          <p:cNvPr id="4" name="Slide Number Placeholder 3"/>
          <p:cNvSpPr>
            <a:spLocks noGrp="1"/>
          </p:cNvSpPr>
          <p:nvPr>
            <p:ph type="sldNum" sz="quarter" idx="10"/>
          </p:nvPr>
        </p:nvSpPr>
        <p:spPr/>
        <p:txBody>
          <a:bodyPr/>
          <a:lstStyle/>
          <a:p>
            <a:fld id="{A307D704-9314-4B42-894E-F86AA4E07FE8}" type="slidenum">
              <a:rPr lang="en-US" smtClean="0"/>
              <a:pPr/>
              <a:t>16</a:t>
            </a:fld>
            <a:endParaRPr lang="en-US"/>
          </a:p>
        </p:txBody>
      </p:sp>
    </p:spTree>
    <p:extLst>
      <p:ext uri="{BB962C8B-B14F-4D97-AF65-F5344CB8AC3E}">
        <p14:creationId xmlns:p14="http://schemas.microsoft.com/office/powerpoint/2010/main" val="256190051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3EFDE67-B943-464C-B4FD-42F41E4934FC}" type="slidenum">
              <a:rPr lang="en-US"/>
              <a:pPr/>
              <a:t>17</a:t>
            </a:fld>
            <a:endParaRPr lang="en-US"/>
          </a:p>
        </p:txBody>
      </p:sp>
      <p:sp>
        <p:nvSpPr>
          <p:cNvPr id="21506" name="Rectangle 2"/>
          <p:cNvSpPr>
            <a:spLocks noGrp="1" noRot="1" noChangeAspect="1" noChangeArrowheads="1" noTextEdit="1"/>
          </p:cNvSpPr>
          <p:nvPr>
            <p:ph type="sldImg"/>
          </p:nvPr>
        </p:nvSpPr>
        <p:spPr>
          <a:ln/>
          <a:extLst>
            <a:ext uri="{FAA26D3D-D897-4be2-8F04-BA451C77F1D7}">
              <ma14:placeholderFlag xmlns:ma14="http://schemas.microsoft.com/office/mac/drawingml/2011/main" xmlns="" val="1"/>
            </a:ext>
          </a:extLst>
        </p:spPr>
      </p:sp>
      <p:sp>
        <p:nvSpPr>
          <p:cNvPr id="21507" name="Rectangle 3"/>
          <p:cNvSpPr>
            <a:spLocks noGrp="1" noChangeArrowheads="1"/>
          </p:cNvSpPr>
          <p:nvPr>
            <p:ph type="body" idx="1"/>
          </p:nvPr>
        </p:nvSpPr>
        <p:spPr/>
        <p:txBody>
          <a:bodyPr/>
          <a:lstStyle/>
          <a:p>
            <a:r>
              <a:rPr lang="en-US" dirty="0" smtClean="0"/>
              <a:t>• Share own experiences and examples</a:t>
            </a: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 Share own experiences and examples</a:t>
            </a:r>
            <a:endParaRPr lang="en-US" dirty="0"/>
          </a:p>
        </p:txBody>
      </p:sp>
      <p:sp>
        <p:nvSpPr>
          <p:cNvPr id="4" name="Slide Number Placeholder 3"/>
          <p:cNvSpPr>
            <a:spLocks noGrp="1"/>
          </p:cNvSpPr>
          <p:nvPr>
            <p:ph type="sldNum" sz="quarter" idx="10"/>
          </p:nvPr>
        </p:nvSpPr>
        <p:spPr/>
        <p:txBody>
          <a:bodyPr/>
          <a:lstStyle/>
          <a:p>
            <a:fld id="{A307D704-9314-4B42-894E-F86AA4E07FE8}" type="slidenum">
              <a:rPr lang="en-US" smtClean="0"/>
              <a:pPr/>
              <a:t>18</a:t>
            </a:fld>
            <a:endParaRPr lang="en-US"/>
          </a:p>
        </p:txBody>
      </p:sp>
    </p:spTree>
    <p:extLst>
      <p:ext uri="{BB962C8B-B14F-4D97-AF65-F5344CB8AC3E}">
        <p14:creationId xmlns:p14="http://schemas.microsoft.com/office/powerpoint/2010/main" val="677279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 Identify local resources</a:t>
            </a:r>
          </a:p>
          <a:p>
            <a:r>
              <a:rPr lang="en-US" dirty="0" smtClean="0"/>
              <a:t>• Share own experiences and examples</a:t>
            </a:r>
            <a:endParaRPr lang="en-US" dirty="0"/>
          </a:p>
        </p:txBody>
      </p:sp>
      <p:sp>
        <p:nvSpPr>
          <p:cNvPr id="4" name="Slide Number Placeholder 3"/>
          <p:cNvSpPr>
            <a:spLocks noGrp="1"/>
          </p:cNvSpPr>
          <p:nvPr>
            <p:ph type="sldNum" sz="quarter" idx="10"/>
          </p:nvPr>
        </p:nvSpPr>
        <p:spPr/>
        <p:txBody>
          <a:bodyPr/>
          <a:lstStyle/>
          <a:p>
            <a:fld id="{A307D704-9314-4B42-894E-F86AA4E07FE8}" type="slidenum">
              <a:rPr lang="en-US" smtClean="0"/>
              <a:pPr/>
              <a:t>19</a:t>
            </a:fld>
            <a:endParaRPr lang="en-US"/>
          </a:p>
        </p:txBody>
      </p:sp>
    </p:spTree>
    <p:extLst>
      <p:ext uri="{BB962C8B-B14F-4D97-AF65-F5344CB8AC3E}">
        <p14:creationId xmlns:p14="http://schemas.microsoft.com/office/powerpoint/2010/main" val="301853705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7002CFF-F8EB-1B44-9AF8-4EFED7FBBE6F}" type="slidenum">
              <a:rPr lang="en-US"/>
              <a:pPr/>
              <a:t>2</a:t>
            </a:fld>
            <a:endParaRPr lang="en-US"/>
          </a:p>
        </p:txBody>
      </p:sp>
      <p:sp>
        <p:nvSpPr>
          <p:cNvPr id="15362" name="Rectangle 2"/>
          <p:cNvSpPr>
            <a:spLocks noGrp="1" noRot="1" noChangeAspect="1" noChangeArrowheads="1" noTextEdit="1"/>
          </p:cNvSpPr>
          <p:nvPr>
            <p:ph type="sldImg"/>
          </p:nvPr>
        </p:nvSpPr>
        <p:spPr>
          <a:ln/>
          <a:extLst>
            <a:ext uri="{FAA26D3D-D897-4be2-8F04-BA451C77F1D7}">
              <ma14:placeholderFlag xmlns:ma14="http://schemas.microsoft.com/office/mac/drawingml/2011/main" xmlns="" val="1"/>
            </a:ext>
          </a:extLst>
        </p:spPr>
      </p:sp>
      <p:sp>
        <p:nvSpPr>
          <p:cNvPr id="15363" name="Rectangle 3"/>
          <p:cNvSpPr>
            <a:spLocks noGrp="1" noChangeArrowheads="1"/>
          </p:cNvSpPr>
          <p:nvPr>
            <p:ph type="body" idx="1"/>
          </p:nvPr>
        </p:nvSpPr>
        <p:spPr/>
        <p:txBody>
          <a:bodyPr/>
          <a:lstStyle/>
          <a:p>
            <a:pPr marL="174708" indent="-174708">
              <a:buFont typeface="Arial" pitchFamily="34" charset="0"/>
              <a:buChar char="•"/>
            </a:pPr>
            <a:endParaRPr lang="en-US" i="0" dirty="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 Identify local resources</a:t>
            </a:r>
          </a:p>
          <a:p>
            <a:r>
              <a:rPr lang="en-US" dirty="0" smtClean="0"/>
              <a:t>• Share own experiences and examples</a:t>
            </a:r>
            <a:endParaRPr lang="en-US" dirty="0"/>
          </a:p>
        </p:txBody>
      </p:sp>
      <p:sp>
        <p:nvSpPr>
          <p:cNvPr id="4" name="Slide Number Placeholder 3"/>
          <p:cNvSpPr>
            <a:spLocks noGrp="1"/>
          </p:cNvSpPr>
          <p:nvPr>
            <p:ph type="sldNum" sz="quarter" idx="10"/>
          </p:nvPr>
        </p:nvSpPr>
        <p:spPr/>
        <p:txBody>
          <a:bodyPr/>
          <a:lstStyle/>
          <a:p>
            <a:fld id="{A307D704-9314-4B42-894E-F86AA4E07FE8}" type="slidenum">
              <a:rPr lang="en-US" smtClean="0"/>
              <a:pPr/>
              <a:t>20</a:t>
            </a:fld>
            <a:endParaRPr lang="en-US"/>
          </a:p>
        </p:txBody>
      </p:sp>
    </p:spTree>
    <p:extLst>
      <p:ext uri="{BB962C8B-B14F-4D97-AF65-F5344CB8AC3E}">
        <p14:creationId xmlns:p14="http://schemas.microsoft.com/office/powerpoint/2010/main" val="342764430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3EFDE67-B943-464C-B4FD-42F41E4934FC}" type="slidenum">
              <a:rPr lang="en-US"/>
              <a:pPr/>
              <a:t>21</a:t>
            </a:fld>
            <a:endParaRPr lang="en-US"/>
          </a:p>
        </p:txBody>
      </p:sp>
      <p:sp>
        <p:nvSpPr>
          <p:cNvPr id="21506" name="Rectangle 2"/>
          <p:cNvSpPr>
            <a:spLocks noGrp="1" noRot="1" noChangeAspect="1" noChangeArrowheads="1" noTextEdit="1"/>
          </p:cNvSpPr>
          <p:nvPr>
            <p:ph type="sldImg"/>
          </p:nvPr>
        </p:nvSpPr>
        <p:spPr>
          <a:ln/>
          <a:extLst>
            <a:ext uri="{FAA26D3D-D897-4be2-8F04-BA451C77F1D7}">
              <ma14:placeholderFlag xmlns:ma14="http://schemas.microsoft.com/office/mac/drawingml/2011/main" xmlns="" val="1"/>
            </a:ext>
          </a:extLst>
        </p:spPr>
      </p:sp>
      <p:sp>
        <p:nvSpPr>
          <p:cNvPr id="21507" name="Rectangle 3"/>
          <p:cNvSpPr>
            <a:spLocks noGrp="1" noChangeArrowheads="1"/>
          </p:cNvSpPr>
          <p:nvPr>
            <p:ph type="body" idx="1"/>
          </p:nvPr>
        </p:nvSpPr>
        <p:spPr/>
        <p:txBody>
          <a:bodyPr/>
          <a:lstStyle/>
          <a:p>
            <a:pPr algn="l"/>
            <a:r>
              <a:rPr lang="en-US" dirty="0" smtClean="0"/>
              <a:t>Revisit workshop goals</a:t>
            </a:r>
            <a:r>
              <a:rPr lang="en-US" baseline="0" dirty="0" smtClean="0"/>
              <a:t> and objectives.</a:t>
            </a:r>
            <a:endParaRPr lang="en-US" dirty="0"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3EFDE67-B943-464C-B4FD-42F41E4934FC}" type="slidenum">
              <a:rPr lang="en-US"/>
              <a:pPr/>
              <a:t>22</a:t>
            </a:fld>
            <a:endParaRPr lang="en-US"/>
          </a:p>
        </p:txBody>
      </p:sp>
      <p:sp>
        <p:nvSpPr>
          <p:cNvPr id="21506" name="Rectangle 2"/>
          <p:cNvSpPr>
            <a:spLocks noGrp="1" noRot="1" noChangeAspect="1" noChangeArrowheads="1" noTextEdit="1"/>
          </p:cNvSpPr>
          <p:nvPr>
            <p:ph type="sldImg"/>
          </p:nvPr>
        </p:nvSpPr>
        <p:spPr>
          <a:ln/>
          <a:extLst>
            <a:ext uri="{FAA26D3D-D897-4be2-8F04-BA451C77F1D7}">
              <ma14:placeholderFlag xmlns:ma14="http://schemas.microsoft.com/office/mac/drawingml/2011/main" xmlns="" val="1"/>
            </a:ext>
          </a:extLst>
        </p:spPr>
      </p:sp>
      <p:sp>
        <p:nvSpPr>
          <p:cNvPr id="21507" name="Rectangle 3"/>
          <p:cNvSpPr>
            <a:spLocks noGrp="1" noChangeArrowheads="1"/>
          </p:cNvSpPr>
          <p:nvPr>
            <p:ph type="body" idx="1"/>
          </p:nvPr>
        </p:nvSpPr>
        <p:spPr/>
        <p:txBody>
          <a:bodyPr/>
          <a:lstStyle/>
          <a:p>
            <a:pPr algn="l"/>
            <a:endParaRPr lang="en-US" dirty="0"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3EFDE67-B943-464C-B4FD-42F41E4934FC}" type="slidenum">
              <a:rPr lang="en-US"/>
              <a:pPr/>
              <a:t>23</a:t>
            </a:fld>
            <a:endParaRPr lang="en-US"/>
          </a:p>
        </p:txBody>
      </p:sp>
      <p:sp>
        <p:nvSpPr>
          <p:cNvPr id="21506" name="Rectangle 2"/>
          <p:cNvSpPr>
            <a:spLocks noGrp="1" noRot="1" noChangeAspect="1" noChangeArrowheads="1" noTextEdit="1"/>
          </p:cNvSpPr>
          <p:nvPr>
            <p:ph type="sldImg"/>
          </p:nvPr>
        </p:nvSpPr>
        <p:spPr>
          <a:ln/>
          <a:extLst>
            <a:ext uri="{FAA26D3D-D897-4be2-8F04-BA451C77F1D7}">
              <ma14:placeholderFlag xmlns:ma14="http://schemas.microsoft.com/office/mac/drawingml/2011/main" xmlns="" val="1"/>
            </a:ext>
          </a:extLst>
        </p:spPr>
      </p:sp>
      <p:sp>
        <p:nvSpPr>
          <p:cNvPr id="21507" name="Rectangle 3"/>
          <p:cNvSpPr>
            <a:spLocks noGrp="1" noChangeArrowheads="1"/>
          </p:cNvSpPr>
          <p:nvPr>
            <p:ph type="body" idx="1"/>
          </p:nvPr>
        </p:nvSpPr>
        <p:spPr/>
        <p:txBody>
          <a:bodyPr/>
          <a:lstStyle/>
          <a:p>
            <a:pPr algn="l"/>
            <a:endParaRPr lang="en-US" dirty="0"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307D704-9314-4B42-894E-F86AA4E07FE8}" type="slidenum">
              <a:rPr lang="en-US" smtClean="0"/>
              <a:pPr/>
              <a:t>24</a:t>
            </a:fld>
            <a:endParaRPr lang="en-US"/>
          </a:p>
        </p:txBody>
      </p:sp>
    </p:spTree>
    <p:extLst>
      <p:ext uri="{BB962C8B-B14F-4D97-AF65-F5344CB8AC3E}">
        <p14:creationId xmlns:p14="http://schemas.microsoft.com/office/powerpoint/2010/main" val="97100941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3EFDE67-B943-464C-B4FD-42F41E4934FC}" type="slidenum">
              <a:rPr lang="en-US"/>
              <a:pPr/>
              <a:t>25</a:t>
            </a:fld>
            <a:endParaRPr lang="en-US"/>
          </a:p>
        </p:txBody>
      </p:sp>
      <p:sp>
        <p:nvSpPr>
          <p:cNvPr id="21506" name="Rectangle 2"/>
          <p:cNvSpPr>
            <a:spLocks noGrp="1" noRot="1" noChangeAspect="1" noChangeArrowheads="1" noTextEdit="1"/>
          </p:cNvSpPr>
          <p:nvPr>
            <p:ph type="sldImg"/>
          </p:nvPr>
        </p:nvSpPr>
        <p:spPr>
          <a:ln/>
          <a:extLst>
            <a:ext uri="{FAA26D3D-D897-4be2-8F04-BA451C77F1D7}">
              <ma14:placeholderFlag xmlns:ma14="http://schemas.microsoft.com/office/mac/drawingml/2011/main" xmlns="" val="1"/>
            </a:ext>
          </a:extLst>
        </p:spPr>
      </p:sp>
      <p:sp>
        <p:nvSpPr>
          <p:cNvPr id="21507" name="Rectangle 3"/>
          <p:cNvSpPr>
            <a:spLocks noGrp="1" noChangeArrowheads="1"/>
          </p:cNvSpPr>
          <p:nvPr>
            <p:ph type="body" idx="1"/>
          </p:nvPr>
        </p:nvSpPr>
        <p:spPr/>
        <p:txBody>
          <a:bodyPr/>
          <a:lstStyle/>
          <a:p>
            <a:pPr algn="l"/>
            <a:r>
              <a:rPr lang="en-US" dirty="0" smtClean="0"/>
              <a:t>• Key Competencies from the </a:t>
            </a:r>
            <a:r>
              <a:rPr lang="en-US" i="1" dirty="0" smtClean="0"/>
              <a:t>CanMEDS 2015 Physician Competency Framework</a:t>
            </a:r>
          </a:p>
          <a:p>
            <a:pPr algn="l"/>
            <a:r>
              <a:rPr lang="en-US" dirty="0" smtClean="0"/>
              <a:t>• Avoid including competencies for learners</a:t>
            </a:r>
          </a:p>
          <a:p>
            <a:pPr algn="l"/>
            <a:r>
              <a:rPr lang="en-US" dirty="0" smtClean="0"/>
              <a:t>• You may wish to use this slide if you are giving the presentation to teachers or planners</a:t>
            </a: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3EFDE67-B943-464C-B4FD-42F41E4934FC}" type="slidenum">
              <a:rPr lang="en-US"/>
              <a:pPr/>
              <a:t>26</a:t>
            </a:fld>
            <a:endParaRPr lang="en-US"/>
          </a:p>
        </p:txBody>
      </p:sp>
      <p:sp>
        <p:nvSpPr>
          <p:cNvPr id="21506" name="Rectangle 2"/>
          <p:cNvSpPr>
            <a:spLocks noGrp="1" noRot="1" noChangeAspect="1" noChangeArrowheads="1" noTextEdit="1"/>
          </p:cNvSpPr>
          <p:nvPr>
            <p:ph type="sldImg"/>
          </p:nvPr>
        </p:nvSpPr>
        <p:spPr>
          <a:ln/>
          <a:extLst>
            <a:ext uri="{FAA26D3D-D897-4be2-8F04-BA451C77F1D7}">
              <ma14:placeholderFlag xmlns:ma14="http://schemas.microsoft.com/office/mac/drawingml/2011/main" xmlns="" val="1"/>
            </a:ext>
          </a:extLst>
        </p:spPr>
      </p:sp>
      <p:sp>
        <p:nvSpPr>
          <p:cNvPr id="21507" name="Rectangle 3"/>
          <p:cNvSpPr>
            <a:spLocks noGrp="1" noChangeArrowheads="1"/>
          </p:cNvSpPr>
          <p:nvPr>
            <p:ph type="body" idx="1"/>
          </p:nvPr>
        </p:nvSpPr>
        <p:spPr/>
        <p:txBody>
          <a:bodyPr/>
          <a:lstStyle/>
          <a:p>
            <a:pPr algn="l"/>
            <a:r>
              <a:rPr lang="en-US" sz="1200" b="0" i="0" u="none" strike="noStrike" baseline="0" dirty="0" smtClean="0">
                <a:latin typeface="Frutiger-Light"/>
              </a:rPr>
              <a:t>• From the </a:t>
            </a:r>
            <a:r>
              <a:rPr lang="en-US" sz="1200" b="0" i="1" u="none" strike="noStrike" baseline="0" dirty="0" smtClean="0">
                <a:latin typeface="Frutiger-LightItalic"/>
              </a:rPr>
              <a:t>CanMEDS 2015 Physician Competency Framework</a:t>
            </a:r>
          </a:p>
          <a:p>
            <a:pPr algn="l"/>
            <a:r>
              <a:rPr lang="en-US" sz="1200" b="0" i="0" u="none" strike="noStrike" baseline="0" dirty="0" smtClean="0">
                <a:latin typeface="Frutiger-Light"/>
              </a:rPr>
              <a:t>• Use one slide for each key competency and associated enabling competencies</a:t>
            </a:r>
            <a:endParaRPr lang="en-US" dirty="0" smtClean="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3EFDE67-B943-464C-B4FD-42F41E4934FC}" type="slidenum">
              <a:rPr lang="en-US"/>
              <a:pPr/>
              <a:t>27</a:t>
            </a:fld>
            <a:endParaRPr lang="en-US"/>
          </a:p>
        </p:txBody>
      </p:sp>
      <p:sp>
        <p:nvSpPr>
          <p:cNvPr id="21506" name="Rectangle 2"/>
          <p:cNvSpPr>
            <a:spLocks noGrp="1" noRot="1" noChangeAspect="1" noChangeArrowheads="1" noTextEdit="1"/>
          </p:cNvSpPr>
          <p:nvPr>
            <p:ph type="sldImg"/>
          </p:nvPr>
        </p:nvSpPr>
        <p:spPr>
          <a:ln/>
          <a:extLst>
            <a:ext uri="{FAA26D3D-D897-4be2-8F04-BA451C77F1D7}">
              <ma14:placeholderFlag xmlns:ma14="http://schemas.microsoft.com/office/mac/drawingml/2011/main" xmlns="" val="1"/>
            </a:ext>
          </a:extLst>
        </p:spPr>
      </p:sp>
      <p:sp>
        <p:nvSpPr>
          <p:cNvPr id="21507" name="Rectangle 3"/>
          <p:cNvSpPr>
            <a:spLocks noGrp="1" noChangeArrowheads="1"/>
          </p:cNvSpPr>
          <p:nvPr>
            <p:ph type="body" idx="1"/>
          </p:nvPr>
        </p:nvSpPr>
        <p:spPr/>
        <p:txBody>
          <a:bodyPr/>
          <a:lstStyle/>
          <a:p>
            <a:pPr algn="l"/>
            <a:r>
              <a:rPr lang="en-US" sz="1200" b="0" i="0" u="none" strike="noStrike" baseline="0" dirty="0" smtClean="0">
                <a:latin typeface="Frutiger-Light"/>
              </a:rPr>
              <a:t>• From the </a:t>
            </a:r>
            <a:r>
              <a:rPr lang="en-US" sz="1200" b="0" i="1" u="none" strike="noStrike" baseline="0" dirty="0" smtClean="0">
                <a:latin typeface="Frutiger-LightItalic"/>
              </a:rPr>
              <a:t>CanMEDS 2015 Physician Competency Framework</a:t>
            </a:r>
          </a:p>
          <a:p>
            <a:pPr algn="l"/>
            <a:r>
              <a:rPr lang="en-US" sz="1200" b="0" i="0" u="none" strike="noStrike" baseline="0" dirty="0" smtClean="0">
                <a:latin typeface="Frutiger-Light"/>
              </a:rPr>
              <a:t>• Use one slide for each key competency and associated enabling competencies</a:t>
            </a:r>
            <a:endParaRPr lang="en-US" dirty="0" smtClean="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3EFDE67-B943-464C-B4FD-42F41E4934FC}" type="slidenum">
              <a:rPr lang="en-US"/>
              <a:pPr/>
              <a:t>28</a:t>
            </a:fld>
            <a:endParaRPr lang="en-US"/>
          </a:p>
        </p:txBody>
      </p:sp>
      <p:sp>
        <p:nvSpPr>
          <p:cNvPr id="21506" name="Rectangle 2"/>
          <p:cNvSpPr>
            <a:spLocks noGrp="1" noRot="1" noChangeAspect="1" noChangeArrowheads="1" noTextEdit="1"/>
          </p:cNvSpPr>
          <p:nvPr>
            <p:ph type="sldImg"/>
          </p:nvPr>
        </p:nvSpPr>
        <p:spPr>
          <a:ln/>
          <a:extLst>
            <a:ext uri="{FAA26D3D-D897-4be2-8F04-BA451C77F1D7}">
              <ma14:placeholderFlag xmlns:ma14="http://schemas.microsoft.com/office/mac/drawingml/2011/main" xmlns="" val="1"/>
            </a:ext>
          </a:extLst>
        </p:spPr>
      </p:sp>
      <p:sp>
        <p:nvSpPr>
          <p:cNvPr id="21507" name="Rectangle 3"/>
          <p:cNvSpPr>
            <a:spLocks noGrp="1" noChangeArrowheads="1"/>
          </p:cNvSpPr>
          <p:nvPr>
            <p:ph type="body" idx="1"/>
          </p:nvPr>
        </p:nvSpPr>
        <p:spPr/>
        <p:txBody>
          <a:bodyPr/>
          <a:lstStyle/>
          <a:p>
            <a:pPr algn="l"/>
            <a:r>
              <a:rPr lang="en-US" sz="1200" b="0" i="0" u="none" strike="noStrike" baseline="0" dirty="0" smtClean="0">
                <a:latin typeface="Frutiger-Light"/>
              </a:rPr>
              <a:t>• From the </a:t>
            </a:r>
            <a:r>
              <a:rPr lang="en-US" sz="1200" b="0" i="1" u="none" strike="noStrike" baseline="0" dirty="0" smtClean="0">
                <a:latin typeface="Frutiger-LightItalic"/>
              </a:rPr>
              <a:t>CanMEDS 2015 Physician Competency Framework</a:t>
            </a:r>
          </a:p>
          <a:p>
            <a:pPr algn="l"/>
            <a:r>
              <a:rPr lang="en-US" sz="1200" b="0" i="0" u="none" strike="noStrike" baseline="0" dirty="0" smtClean="0">
                <a:latin typeface="Frutiger-Light"/>
              </a:rPr>
              <a:t>• Use one slide for each key competency and associated enabling competencies</a:t>
            </a:r>
            <a:endParaRPr lang="en-US" dirty="0" smtClean="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3EFDE67-B943-464C-B4FD-42F41E4934FC}" type="slidenum">
              <a:rPr lang="en-US"/>
              <a:pPr/>
              <a:t>29</a:t>
            </a:fld>
            <a:endParaRPr lang="en-US"/>
          </a:p>
        </p:txBody>
      </p:sp>
      <p:sp>
        <p:nvSpPr>
          <p:cNvPr id="21506" name="Rectangle 2"/>
          <p:cNvSpPr>
            <a:spLocks noGrp="1" noRot="1" noChangeAspect="1" noChangeArrowheads="1" noTextEdit="1"/>
          </p:cNvSpPr>
          <p:nvPr>
            <p:ph type="sldImg"/>
          </p:nvPr>
        </p:nvSpPr>
        <p:spPr>
          <a:ln/>
          <a:extLst>
            <a:ext uri="{FAA26D3D-D897-4be2-8F04-BA451C77F1D7}">
              <ma14:placeholderFlag xmlns:ma14="http://schemas.microsoft.com/office/mac/drawingml/2011/main" xmlns="" val="1"/>
            </a:ext>
          </a:extLst>
        </p:spPr>
      </p:sp>
      <p:sp>
        <p:nvSpPr>
          <p:cNvPr id="21507" name="Rectangle 3"/>
          <p:cNvSpPr>
            <a:spLocks noGrp="1" noChangeArrowheads="1"/>
          </p:cNvSpPr>
          <p:nvPr>
            <p:ph type="body" idx="1"/>
          </p:nvPr>
        </p:nvSpPr>
        <p:spPr/>
        <p:txBody>
          <a:bodyPr/>
          <a:lstStyle/>
          <a:p>
            <a:pPr algn="l"/>
            <a:r>
              <a:rPr lang="en-US" sz="1200" b="0" i="0" u="none" strike="noStrike" baseline="0" dirty="0" smtClean="0">
                <a:latin typeface="Frutiger-Light"/>
              </a:rPr>
              <a:t>• From the </a:t>
            </a:r>
            <a:r>
              <a:rPr lang="en-US" sz="1200" b="0" i="1" u="none" strike="noStrike" baseline="0" dirty="0" smtClean="0">
                <a:latin typeface="Frutiger-LightItalic"/>
              </a:rPr>
              <a:t>CanMEDS 2015 Physician Competency Framework</a:t>
            </a:r>
          </a:p>
          <a:p>
            <a:pPr algn="l"/>
            <a:r>
              <a:rPr lang="en-US" sz="1200" b="0" i="0" u="none" strike="noStrike" baseline="0" dirty="0" smtClean="0">
                <a:latin typeface="Frutiger-Light"/>
              </a:rPr>
              <a:t>• Use one slide for each key competency and associated enabling competencies</a:t>
            </a:r>
            <a:endParaRPr lang="en-US" dirty="0"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7002CFF-F8EB-1B44-9AF8-4EFED7FBBE6F}" type="slidenum">
              <a:rPr lang="en-US"/>
              <a:pPr/>
              <a:t>3</a:t>
            </a:fld>
            <a:endParaRPr lang="en-US"/>
          </a:p>
        </p:txBody>
      </p:sp>
      <p:sp>
        <p:nvSpPr>
          <p:cNvPr id="15362" name="Rectangle 2"/>
          <p:cNvSpPr>
            <a:spLocks noGrp="1" noRot="1" noChangeAspect="1" noChangeArrowheads="1" noTextEdit="1"/>
          </p:cNvSpPr>
          <p:nvPr>
            <p:ph type="sldImg"/>
          </p:nvPr>
        </p:nvSpPr>
        <p:spPr>
          <a:ln/>
          <a:extLst>
            <a:ext uri="{FAA26D3D-D897-4be2-8F04-BA451C77F1D7}">
              <ma14:placeholderFlag xmlns:ma14="http://schemas.microsoft.com/office/mac/drawingml/2011/main" xmlns="" val="1"/>
            </a:ext>
          </a:extLst>
        </p:spPr>
      </p:sp>
      <p:sp>
        <p:nvSpPr>
          <p:cNvPr id="15363" name="Rectangle 3"/>
          <p:cNvSpPr>
            <a:spLocks noGrp="1" noChangeArrowheads="1"/>
          </p:cNvSpPr>
          <p:nvPr>
            <p:ph type="body" idx="1"/>
          </p:nvPr>
        </p:nvSpPr>
        <p:spPr/>
        <p:txBody>
          <a:bodyPr/>
          <a:lstStyle/>
          <a:p>
            <a:r>
              <a:rPr lang="en-US" i="0" dirty="0" smtClean="0"/>
              <a:t>• SAMPLE goals and objectives of the session – revise as required.</a:t>
            </a:r>
          </a:p>
          <a:p>
            <a:r>
              <a:rPr lang="en-US" i="0" dirty="0" smtClean="0"/>
              <a:t>• CONSIDER doing a ‘warm up activity’</a:t>
            </a:r>
          </a:p>
          <a:p>
            <a:r>
              <a:rPr lang="en-US" i="0" dirty="0" smtClean="0"/>
              <a:t>• Review/revise goals and objectives.</a:t>
            </a:r>
          </a:p>
          <a:p>
            <a:r>
              <a:rPr lang="en-US" i="0" dirty="0" smtClean="0"/>
              <a:t>• Insert agenda slide if desired</a:t>
            </a:r>
            <a:endParaRPr lang="en-US" i="0"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8850FA7-B05B-5E41-BF00-1CD82F8B0027}" type="slidenum">
              <a:rPr lang="en-US"/>
              <a:pPr/>
              <a:t>4</a:t>
            </a:fld>
            <a:endParaRPr lang="en-US"/>
          </a:p>
        </p:txBody>
      </p:sp>
      <p:sp>
        <p:nvSpPr>
          <p:cNvPr id="16386" name="Rectangle 2"/>
          <p:cNvSpPr>
            <a:spLocks noGrp="1" noRot="1" noChangeAspect="1" noChangeArrowheads="1" noTextEdit="1"/>
          </p:cNvSpPr>
          <p:nvPr>
            <p:ph type="sldImg"/>
          </p:nvPr>
        </p:nvSpPr>
        <p:spPr>
          <a:ln/>
          <a:extLst>
            <a:ext uri="{FAA26D3D-D897-4be2-8F04-BA451C77F1D7}">
              <ma14:placeholderFlag xmlns:ma14="http://schemas.microsoft.com/office/mac/drawingml/2011/main" xmlns="" val="1"/>
            </a:ext>
          </a:extLst>
        </p:spPr>
      </p:sp>
      <p:sp>
        <p:nvSpPr>
          <p:cNvPr id="16387" name="Rectangle 3"/>
          <p:cNvSpPr>
            <a:spLocks noGrp="1" noChangeArrowheads="1"/>
          </p:cNvSpPr>
          <p:nvPr>
            <p:ph type="body" idx="1"/>
          </p:nvPr>
        </p:nvSpPr>
        <p:spPr/>
        <p:txBody>
          <a:bodyPr/>
          <a:lstStyle/>
          <a:p>
            <a:r>
              <a:rPr lang="en-US" dirty="0" smtClean="0"/>
              <a:t>• Reasons why this Role is important</a:t>
            </a:r>
          </a:p>
          <a:p>
            <a:r>
              <a:rPr lang="en-US" dirty="0" smtClean="0"/>
              <a:t>• Provide examples from experience to illustrate</a:t>
            </a:r>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CC77D1D-0722-D24A-9F2C-32F23CCB5F92}" type="slidenum">
              <a:rPr lang="en-US"/>
              <a:pPr/>
              <a:t>5</a:t>
            </a:fld>
            <a:endParaRPr lang="en-US"/>
          </a:p>
        </p:txBody>
      </p:sp>
      <p:sp>
        <p:nvSpPr>
          <p:cNvPr id="19458" name="Rectangle 2"/>
          <p:cNvSpPr>
            <a:spLocks noGrp="1" noRot="1" noChangeAspect="1" noChangeArrowheads="1" noTextEdit="1"/>
          </p:cNvSpPr>
          <p:nvPr>
            <p:ph type="sldImg"/>
          </p:nvPr>
        </p:nvSpPr>
        <p:spPr>
          <a:ln/>
          <a:extLst>
            <a:ext uri="{FAA26D3D-D897-4be2-8F04-BA451C77F1D7}">
              <ma14:placeholderFlag xmlns:ma14="http://schemas.microsoft.com/office/mac/drawingml/2011/main" xmlns="" val="1"/>
            </a:ext>
          </a:extLst>
        </p:spPr>
      </p:sp>
      <p:sp>
        <p:nvSpPr>
          <p:cNvPr id="19459" name="Rectangle 3"/>
          <p:cNvSpPr>
            <a:spLocks noGrp="1" noChangeArrowheads="1"/>
          </p:cNvSpPr>
          <p:nvPr>
            <p:ph type="body" idx="1"/>
          </p:nvPr>
        </p:nvSpPr>
        <p:spPr/>
        <p:txBody>
          <a:bodyPr/>
          <a:lstStyle/>
          <a:p>
            <a:r>
              <a:rPr lang="en-US" dirty="0" smtClean="0"/>
              <a:t>•</a:t>
            </a:r>
            <a:r>
              <a:rPr lang="en-US" baseline="0" dirty="0" smtClean="0"/>
              <a:t> </a:t>
            </a:r>
            <a:r>
              <a:rPr lang="en-US" sz="1200" b="0" i="0" u="none" strike="noStrike" kern="1200" baseline="0" dirty="0" smtClean="0">
                <a:solidFill>
                  <a:schemeClr val="tx1"/>
                </a:solidFill>
                <a:latin typeface="Times" charset="0"/>
                <a:ea typeface="Osaka" charset="0"/>
                <a:cs typeface="Osaka" charset="0"/>
              </a:rPr>
              <a:t>Definition from the </a:t>
            </a:r>
            <a:r>
              <a:rPr lang="en-US" sz="1200" b="0" i="1" u="none" strike="noStrike" kern="1200" baseline="0" dirty="0" smtClean="0">
                <a:solidFill>
                  <a:schemeClr val="tx1"/>
                </a:solidFill>
                <a:latin typeface="Times" charset="0"/>
                <a:ea typeface="Osaka" charset="0"/>
                <a:cs typeface="Osaka" charset="0"/>
              </a:rPr>
              <a:t>CanMEDS 2015 Physician Competency Framework</a:t>
            </a:r>
          </a:p>
          <a:p>
            <a:r>
              <a:rPr lang="en-US" sz="1200" b="0" i="0" u="none" strike="noStrike" kern="1200" baseline="0" dirty="0" smtClean="0">
                <a:solidFill>
                  <a:schemeClr val="tx1"/>
                </a:solidFill>
                <a:latin typeface="Times" charset="0"/>
                <a:ea typeface="Osaka" charset="0"/>
                <a:cs typeface="Osaka" charset="0"/>
              </a:rPr>
              <a:t>• Avoid including competencies for learners</a:t>
            </a:r>
          </a:p>
          <a:p>
            <a:r>
              <a:rPr lang="en-US" sz="1200" b="0" i="0" u="none" strike="noStrike" kern="1200" baseline="0" dirty="0" smtClean="0">
                <a:solidFill>
                  <a:schemeClr val="tx1"/>
                </a:solidFill>
                <a:latin typeface="Times" charset="0"/>
                <a:ea typeface="Osaka" charset="0"/>
                <a:cs typeface="Osaka" charset="0"/>
              </a:rPr>
              <a:t>• If you are giving this presentation to teachers or planners, you may want to add the key and enabling competencies</a:t>
            </a:r>
            <a:endParaRPr lang="en-US" dirty="0" smtClean="0"/>
          </a:p>
          <a:p>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3EFDE67-B943-464C-B4FD-42F41E4934FC}" type="slidenum">
              <a:rPr lang="en-US"/>
              <a:pPr/>
              <a:t>6</a:t>
            </a:fld>
            <a:endParaRPr lang="en-US"/>
          </a:p>
        </p:txBody>
      </p:sp>
      <p:sp>
        <p:nvSpPr>
          <p:cNvPr id="21506" name="Rectangle 2"/>
          <p:cNvSpPr>
            <a:spLocks noGrp="1" noRot="1" noChangeAspect="1" noChangeArrowheads="1" noTextEdit="1"/>
          </p:cNvSpPr>
          <p:nvPr>
            <p:ph type="sldImg"/>
          </p:nvPr>
        </p:nvSpPr>
        <p:spPr>
          <a:ln/>
          <a:extLst>
            <a:ext uri="{FAA26D3D-D897-4be2-8F04-BA451C77F1D7}">
              <ma14:placeholderFlag xmlns:ma14="http://schemas.microsoft.com/office/mac/drawingml/2011/main" xmlns="" val="1"/>
            </a:ext>
          </a:extLst>
        </p:spPr>
      </p:sp>
      <p:sp>
        <p:nvSpPr>
          <p:cNvPr id="21507" name="Rectangle 3"/>
          <p:cNvSpPr>
            <a:spLocks noGrp="1" noChangeArrowheads="1"/>
          </p:cNvSpPr>
          <p:nvPr>
            <p:ph type="body" idx="1"/>
          </p:nvPr>
        </p:nvSpPr>
        <p:spPr/>
        <p:txBody>
          <a:bodyPr/>
          <a:lstStyle/>
          <a:p>
            <a:pPr marL="174708" indent="-174708">
              <a:buFont typeface="Arial" pitchFamily="34" charset="0"/>
              <a:buChar char="•"/>
            </a:pPr>
            <a:r>
              <a:rPr lang="en-US" dirty="0" smtClean="0"/>
              <a:t>Trigger words about the Professional Role</a:t>
            </a:r>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CC77D1D-0722-D24A-9F2C-32F23CCB5F92}" type="slidenum">
              <a:rPr lang="en-US"/>
              <a:pPr/>
              <a:t>7</a:t>
            </a:fld>
            <a:endParaRPr lang="en-US"/>
          </a:p>
        </p:txBody>
      </p:sp>
      <p:sp>
        <p:nvSpPr>
          <p:cNvPr id="19458" name="Rectangle 2"/>
          <p:cNvSpPr>
            <a:spLocks noGrp="1" noRot="1" noChangeAspect="1" noChangeArrowheads="1" noTextEdit="1"/>
          </p:cNvSpPr>
          <p:nvPr>
            <p:ph type="sldImg"/>
          </p:nvPr>
        </p:nvSpPr>
        <p:spPr>
          <a:ln/>
          <a:extLst>
            <a:ext uri="{FAA26D3D-D897-4be2-8F04-BA451C77F1D7}">
              <ma14:placeholderFlag xmlns:ma14="http://schemas.microsoft.com/office/mac/drawingml/2011/main" xmlns="" val="1"/>
            </a:ext>
          </a:extLst>
        </p:spPr>
      </p:sp>
      <p:sp>
        <p:nvSpPr>
          <p:cNvPr id="19459" name="Rectangle 3"/>
          <p:cNvSpPr>
            <a:spLocks noGrp="1" noChangeArrowheads="1"/>
          </p:cNvSpPr>
          <p:nvPr>
            <p:ph type="body" idx="1"/>
          </p:nvPr>
        </p:nvSpPr>
        <p:spPr/>
        <p:txBody>
          <a:bodyPr/>
          <a:lstStyle/>
          <a:p>
            <a:r>
              <a:rPr lang="en-US" dirty="0" smtClean="0"/>
              <a:t>•</a:t>
            </a:r>
            <a:r>
              <a:rPr lang="en-US" baseline="0" dirty="0" smtClean="0"/>
              <a:t> </a:t>
            </a:r>
            <a:r>
              <a:rPr lang="en-US" sz="1200" b="0" i="0" u="none" strike="noStrike" kern="1200" baseline="0" dirty="0" smtClean="0">
                <a:solidFill>
                  <a:schemeClr val="tx1"/>
                </a:solidFill>
                <a:latin typeface="Times" charset="0"/>
                <a:ea typeface="Osaka" charset="0"/>
                <a:cs typeface="Osaka" charset="0"/>
              </a:rPr>
              <a:t>Define from the </a:t>
            </a:r>
            <a:r>
              <a:rPr lang="en-US" sz="1200" b="0" i="1" u="none" strike="noStrike" kern="1200" baseline="0" dirty="0" smtClean="0">
                <a:solidFill>
                  <a:schemeClr val="tx1"/>
                </a:solidFill>
                <a:latin typeface="Times" charset="0"/>
                <a:ea typeface="Osaka" charset="0"/>
                <a:cs typeface="Osaka" charset="0"/>
              </a:rPr>
              <a:t>CanMEDS Teaching and Assessment Tools Guide </a:t>
            </a:r>
            <a:r>
              <a:rPr lang="en-US" sz="1200" b="0" i="0" u="none" strike="noStrike" kern="1200" baseline="0" dirty="0" smtClean="0">
                <a:solidFill>
                  <a:schemeClr val="tx1"/>
                </a:solidFill>
                <a:latin typeface="Times" charset="0"/>
                <a:ea typeface="Osaka" charset="0"/>
                <a:cs typeface="Osaka" charset="0"/>
              </a:rPr>
              <a:t>Professional Role chapter.</a:t>
            </a:r>
          </a:p>
          <a:p>
            <a:r>
              <a:rPr lang="en-US" sz="1200" b="0" i="0" u="none" strike="noStrike" kern="1200" baseline="0" dirty="0" smtClean="0">
                <a:solidFill>
                  <a:schemeClr val="tx1"/>
                </a:solidFill>
                <a:latin typeface="Times" charset="0"/>
                <a:ea typeface="Osaka" charset="0"/>
                <a:cs typeface="Osaka" charset="0"/>
              </a:rPr>
              <a:t>• Important day to day language to know, understand meaning, be able to use</a:t>
            </a:r>
          </a:p>
          <a:p>
            <a:r>
              <a:rPr lang="en-US" sz="1200" b="0" i="0" u="none" strike="noStrike" kern="1200" baseline="0" dirty="0" smtClean="0">
                <a:solidFill>
                  <a:schemeClr val="tx1"/>
                </a:solidFill>
                <a:latin typeface="Times" charset="0"/>
                <a:ea typeface="Osaka" charset="0"/>
                <a:cs typeface="Osaka" charset="0"/>
              </a:rPr>
              <a:t>• See key terms in chapter for details</a:t>
            </a:r>
          </a:p>
          <a:p>
            <a:r>
              <a:rPr lang="en-US" sz="1200" b="0" i="0" u="none" strike="noStrike" kern="1200" baseline="0" dirty="0" smtClean="0">
                <a:solidFill>
                  <a:schemeClr val="tx1"/>
                </a:solidFill>
                <a:latin typeface="Times" charset="0"/>
                <a:ea typeface="Osaka" charset="0"/>
                <a:cs typeface="Osaka" charset="0"/>
              </a:rPr>
              <a:t>• Provide examples from experience to illustrate</a:t>
            </a:r>
            <a:endParaRPr 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CC77D1D-0722-D24A-9F2C-32F23CCB5F92}" type="slidenum">
              <a:rPr lang="en-US"/>
              <a:pPr/>
              <a:t>8</a:t>
            </a:fld>
            <a:endParaRPr lang="en-US"/>
          </a:p>
        </p:txBody>
      </p:sp>
      <p:sp>
        <p:nvSpPr>
          <p:cNvPr id="19458" name="Rectangle 2"/>
          <p:cNvSpPr>
            <a:spLocks noGrp="1" noRot="1" noChangeAspect="1" noChangeArrowheads="1" noTextEdit="1"/>
          </p:cNvSpPr>
          <p:nvPr>
            <p:ph type="sldImg"/>
          </p:nvPr>
        </p:nvSpPr>
        <p:spPr>
          <a:ln/>
          <a:extLst>
            <a:ext uri="{FAA26D3D-D897-4be2-8F04-BA451C77F1D7}">
              <ma14:placeholderFlag xmlns:ma14="http://schemas.microsoft.com/office/mac/drawingml/2011/main" xmlns="" val="1"/>
            </a:ext>
          </a:extLst>
        </p:spPr>
      </p:sp>
      <p:sp>
        <p:nvSpPr>
          <p:cNvPr id="19459" name="Rectangle 3"/>
          <p:cNvSpPr>
            <a:spLocks noGrp="1" noChangeArrowheads="1"/>
          </p:cNvSpPr>
          <p:nvPr>
            <p:ph type="body" idx="1"/>
          </p:nvPr>
        </p:nvSpPr>
        <p:spPr/>
        <p:txBody>
          <a:bodyPr/>
          <a:lstStyle/>
          <a:p>
            <a:r>
              <a:rPr lang="en-US" sz="1200" b="0" i="0" u="none" strike="noStrike" kern="1200" baseline="0" dirty="0" smtClean="0">
                <a:solidFill>
                  <a:schemeClr val="tx1"/>
                </a:solidFill>
                <a:latin typeface="Times" charset="0"/>
                <a:ea typeface="Osaka" charset="0"/>
                <a:cs typeface="Osaka" charset="0"/>
              </a:rPr>
              <a:t>• Provide examples from experience to illustrate</a:t>
            </a:r>
            <a:endParaRPr 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CC77D1D-0722-D24A-9F2C-32F23CCB5F92}" type="slidenum">
              <a:rPr lang="en-US"/>
              <a:pPr/>
              <a:t>9</a:t>
            </a:fld>
            <a:endParaRPr lang="en-US"/>
          </a:p>
        </p:txBody>
      </p:sp>
      <p:sp>
        <p:nvSpPr>
          <p:cNvPr id="19458" name="Rectangle 2"/>
          <p:cNvSpPr>
            <a:spLocks noGrp="1" noRot="1" noChangeAspect="1" noChangeArrowheads="1" noTextEdit="1"/>
          </p:cNvSpPr>
          <p:nvPr>
            <p:ph type="sldImg"/>
          </p:nvPr>
        </p:nvSpPr>
        <p:spPr>
          <a:ln/>
          <a:extLst>
            <a:ext uri="{FAA26D3D-D897-4be2-8F04-BA451C77F1D7}">
              <ma14:placeholderFlag xmlns:ma14="http://schemas.microsoft.com/office/mac/drawingml/2011/main" xmlns="" val="1"/>
            </a:ext>
          </a:extLst>
        </p:spPr>
      </p:sp>
      <p:sp>
        <p:nvSpPr>
          <p:cNvPr id="19459" name="Rectangle 3"/>
          <p:cNvSpPr>
            <a:spLocks noGrp="1" noChangeArrowheads="1"/>
          </p:cNvSpPr>
          <p:nvPr>
            <p:ph type="body" idx="1"/>
          </p:nvPr>
        </p:nvSpPr>
        <p:spPr/>
        <p:txBody>
          <a:bodyPr/>
          <a:lstStyle/>
          <a:p>
            <a:pPr marL="0" indent="0">
              <a:buFont typeface="Arial" pitchFamily="34" charset="0"/>
              <a:buNone/>
            </a:pPr>
            <a:r>
              <a:rPr lang="en-US" dirty="0" smtClean="0"/>
              <a:t>• Alternate to misconceptions</a:t>
            </a:r>
          </a:p>
          <a:p>
            <a:pPr marL="0" indent="0">
              <a:buFont typeface="Arial" pitchFamily="34" charset="0"/>
              <a:buNone/>
            </a:pPr>
            <a:r>
              <a:rPr lang="en-US" dirty="0" smtClean="0"/>
              <a:t>• Provide examples from experience to illustrate</a:t>
            </a:r>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3085" name="Picture 13" descr="Title Slide_external_bilen1"/>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0"/>
            <a:ext cx="9145588" cy="6859588"/>
          </a:xfrm>
          <a:prstGeom prst="rect">
            <a:avLst/>
          </a:prstGeom>
          <a:noFill/>
          <a:extLst>
            <a:ext uri="{909E8E84-426E-40DD-AFC4-6F175D3DCCD1}">
              <a14:hiddenFill xmlns:a14="http://schemas.microsoft.com/office/drawing/2010/main">
                <a:solidFill>
                  <a:srgbClr val="FFFFFF"/>
                </a:solidFill>
              </a14:hiddenFill>
            </a:ext>
          </a:extLst>
        </p:spPr>
      </p:pic>
      <p:sp>
        <p:nvSpPr>
          <p:cNvPr id="3074" name="Rectangle 2"/>
          <p:cNvSpPr>
            <a:spLocks noGrp="1" noChangeArrowheads="1"/>
          </p:cNvSpPr>
          <p:nvPr>
            <p:ph type="ctrTitle"/>
          </p:nvPr>
        </p:nvSpPr>
        <p:spPr>
          <a:xfrm>
            <a:off x="609600" y="2667000"/>
            <a:ext cx="7953375" cy="1143000"/>
          </a:xfrm>
        </p:spPr>
        <p:txBody>
          <a:bodyPr anchor="t"/>
          <a:lstStyle>
            <a:lvl1pPr>
              <a:lnSpc>
                <a:spcPct val="90000"/>
              </a:lnSpc>
              <a:defRPr sz="4400"/>
            </a:lvl1pPr>
          </a:lstStyle>
          <a:p>
            <a:pPr lvl="0"/>
            <a:r>
              <a:rPr lang="en-US" noProof="0" smtClean="0"/>
              <a:t>Click to edit Master title style</a:t>
            </a:r>
          </a:p>
        </p:txBody>
      </p:sp>
      <p:sp>
        <p:nvSpPr>
          <p:cNvPr id="3075" name="Rectangle 3"/>
          <p:cNvSpPr>
            <a:spLocks noGrp="1" noChangeArrowheads="1"/>
          </p:cNvSpPr>
          <p:nvPr>
            <p:ph type="subTitle" idx="1"/>
          </p:nvPr>
        </p:nvSpPr>
        <p:spPr>
          <a:xfrm>
            <a:off x="3429000" y="5213350"/>
            <a:ext cx="4795838" cy="1069975"/>
          </a:xfrm>
        </p:spPr>
        <p:txBody>
          <a:bodyPr anchor="ctr"/>
          <a:lstStyle>
            <a:lvl1pPr marL="0" indent="0">
              <a:buFont typeface="Times" charset="0"/>
              <a:buNone/>
              <a:defRPr sz="1500">
                <a:solidFill>
                  <a:schemeClr val="bg1"/>
                </a:solidFill>
              </a:defRPr>
            </a:lvl1pPr>
          </a:lstStyle>
          <a:p>
            <a:pPr lvl="0"/>
            <a:r>
              <a:rPr lang="en-US" noProof="0" smtClean="0"/>
              <a:t>Click to edit Master subtitle style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4" name="Slide Number Placeholder 3"/>
          <p:cNvSpPr>
            <a:spLocks noGrp="1"/>
          </p:cNvSpPr>
          <p:nvPr>
            <p:ph type="sldNum" sz="quarter" idx="10"/>
          </p:nvPr>
        </p:nvSpPr>
        <p:spPr/>
        <p:txBody>
          <a:bodyPr/>
          <a:lstStyle>
            <a:lvl1pPr>
              <a:defRPr/>
            </a:lvl1pPr>
          </a:lstStyle>
          <a:p>
            <a:fld id="{4197DF13-279F-E147-99F5-8484CB25C05B}" type="slidenum">
              <a:rPr lang="en-US"/>
              <a:pPr/>
              <a:t>‹#›</a:t>
            </a:fld>
            <a:endParaRPr lang="en-US" sz="1400">
              <a:latin typeface="Arial" charset="0"/>
            </a:endParaRPr>
          </a:p>
        </p:txBody>
      </p:sp>
    </p:spTree>
    <p:extLst>
      <p:ext uri="{BB962C8B-B14F-4D97-AF65-F5344CB8AC3E}">
        <p14:creationId xmlns:p14="http://schemas.microsoft.com/office/powerpoint/2010/main" val="4149725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57988" y="160338"/>
            <a:ext cx="1973262" cy="5783262"/>
          </a:xfrm>
        </p:spPr>
        <p:txBody>
          <a:bodyPr vert="eaVert"/>
          <a:lstStyle/>
          <a:p>
            <a:r>
              <a:rPr lang="en-CA" smtClean="0"/>
              <a:t>Click to edit Master title style</a:t>
            </a:r>
            <a:endParaRPr lang="en-US"/>
          </a:p>
        </p:txBody>
      </p:sp>
      <p:sp>
        <p:nvSpPr>
          <p:cNvPr id="3" name="Vertical Text Placeholder 2"/>
          <p:cNvSpPr>
            <a:spLocks noGrp="1"/>
          </p:cNvSpPr>
          <p:nvPr>
            <p:ph type="body" orient="vert" idx="1"/>
          </p:nvPr>
        </p:nvSpPr>
        <p:spPr>
          <a:xfrm>
            <a:off x="838200" y="160338"/>
            <a:ext cx="5767388" cy="5783262"/>
          </a:xfrm>
        </p:spPr>
        <p:txBody>
          <a:bodyPr vert="eaVert"/>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4" name="Slide Number Placeholder 3"/>
          <p:cNvSpPr>
            <a:spLocks noGrp="1"/>
          </p:cNvSpPr>
          <p:nvPr>
            <p:ph type="sldNum" sz="quarter" idx="10"/>
          </p:nvPr>
        </p:nvSpPr>
        <p:spPr/>
        <p:txBody>
          <a:bodyPr/>
          <a:lstStyle>
            <a:lvl1pPr>
              <a:defRPr/>
            </a:lvl1pPr>
          </a:lstStyle>
          <a:p>
            <a:fld id="{E37C4F7E-FD47-2D49-B0D2-1C02F467D301}" type="slidenum">
              <a:rPr lang="en-US"/>
              <a:pPr/>
              <a:t>‹#›</a:t>
            </a:fld>
            <a:endParaRPr lang="en-US" sz="1400">
              <a:latin typeface="Arial" charset="0"/>
            </a:endParaRPr>
          </a:p>
        </p:txBody>
      </p:sp>
    </p:spTree>
    <p:extLst>
      <p:ext uri="{BB962C8B-B14F-4D97-AF65-F5344CB8AC3E}">
        <p14:creationId xmlns:p14="http://schemas.microsoft.com/office/powerpoint/2010/main" val="166501677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mtClean="0"/>
              <a:t>Click to edit Master title style</a:t>
            </a:r>
            <a:endParaRPr lang="en-US"/>
          </a:p>
        </p:txBody>
      </p:sp>
      <p:sp>
        <p:nvSpPr>
          <p:cNvPr id="3" name="Slide Number Placeholder 2"/>
          <p:cNvSpPr>
            <a:spLocks noGrp="1"/>
          </p:cNvSpPr>
          <p:nvPr>
            <p:ph type="sldNum" sz="quarter" idx="10"/>
          </p:nvPr>
        </p:nvSpPr>
        <p:spPr/>
        <p:txBody>
          <a:bodyPr/>
          <a:lstStyle/>
          <a:p>
            <a:fld id="{6520FD64-FE62-0E4A-9543-993D50DEF92F}" type="slidenum">
              <a:rPr lang="en-US" smtClean="0"/>
              <a:pPr/>
              <a:t>‹#›</a:t>
            </a:fld>
            <a:endParaRPr lang="en-US" sz="1400">
              <a:latin typeface="Arial" charset="0"/>
            </a:endParaRPr>
          </a:p>
        </p:txBody>
      </p:sp>
    </p:spTree>
    <p:extLst>
      <p:ext uri="{BB962C8B-B14F-4D97-AF65-F5344CB8AC3E}">
        <p14:creationId xmlns:p14="http://schemas.microsoft.com/office/powerpoint/2010/main" val="3293930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mtClean="0"/>
              <a:t>Click to edit Master title style</a:t>
            </a:r>
            <a:endParaRPr lang="en-US"/>
          </a:p>
        </p:txBody>
      </p:sp>
      <p:sp>
        <p:nvSpPr>
          <p:cNvPr id="3" name="Content Placeholder 2"/>
          <p:cNvSpPr>
            <a:spLocks noGrp="1"/>
          </p:cNvSpPr>
          <p:nvPr>
            <p:ph idx="1"/>
          </p:nvPr>
        </p:nvSpPr>
        <p:spPr/>
        <p:txBody>
          <a:body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4" name="Slide Number Placeholder 3"/>
          <p:cNvSpPr>
            <a:spLocks noGrp="1"/>
          </p:cNvSpPr>
          <p:nvPr>
            <p:ph type="sldNum" sz="quarter" idx="10"/>
          </p:nvPr>
        </p:nvSpPr>
        <p:spPr/>
        <p:txBody>
          <a:bodyPr/>
          <a:lstStyle>
            <a:lvl1pPr>
              <a:defRPr/>
            </a:lvl1pPr>
          </a:lstStyle>
          <a:p>
            <a:fld id="{8E1C09A0-21D7-FE41-87AE-5D52617F0A43}" type="slidenum">
              <a:rPr lang="en-US"/>
              <a:pPr/>
              <a:t>‹#›</a:t>
            </a:fld>
            <a:endParaRPr lang="en-US" sz="1400">
              <a:latin typeface="Arial" charset="0"/>
            </a:endParaRPr>
          </a:p>
        </p:txBody>
      </p:sp>
    </p:spTree>
    <p:extLst>
      <p:ext uri="{BB962C8B-B14F-4D97-AF65-F5344CB8AC3E}">
        <p14:creationId xmlns:p14="http://schemas.microsoft.com/office/powerpoint/2010/main" val="38836056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CA"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CA" smtClean="0"/>
              <a:t>Click to edit Master text styles</a:t>
            </a:r>
          </a:p>
        </p:txBody>
      </p:sp>
      <p:sp>
        <p:nvSpPr>
          <p:cNvPr id="4" name="Slide Number Placeholder 3"/>
          <p:cNvSpPr>
            <a:spLocks noGrp="1"/>
          </p:cNvSpPr>
          <p:nvPr>
            <p:ph type="sldNum" sz="quarter" idx="10"/>
          </p:nvPr>
        </p:nvSpPr>
        <p:spPr/>
        <p:txBody>
          <a:bodyPr/>
          <a:lstStyle>
            <a:lvl1pPr>
              <a:defRPr/>
            </a:lvl1pPr>
          </a:lstStyle>
          <a:p>
            <a:fld id="{5E774677-10F0-954F-B049-972276F743BB}" type="slidenum">
              <a:rPr lang="en-US"/>
              <a:pPr/>
              <a:t>‹#›</a:t>
            </a:fld>
            <a:endParaRPr lang="en-US" sz="1400">
              <a:latin typeface="Arial" charset="0"/>
            </a:endParaRPr>
          </a:p>
        </p:txBody>
      </p:sp>
    </p:spTree>
    <p:extLst>
      <p:ext uri="{BB962C8B-B14F-4D97-AF65-F5344CB8AC3E}">
        <p14:creationId xmlns:p14="http://schemas.microsoft.com/office/powerpoint/2010/main" val="1092052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mtClean="0"/>
              <a:t>Click to edit Master title style</a:t>
            </a:r>
            <a:endParaRPr lang="en-US"/>
          </a:p>
        </p:txBody>
      </p:sp>
      <p:sp>
        <p:nvSpPr>
          <p:cNvPr id="3" name="Content Placeholder 2"/>
          <p:cNvSpPr>
            <a:spLocks noGrp="1"/>
          </p:cNvSpPr>
          <p:nvPr>
            <p:ph sz="half" idx="1"/>
          </p:nvPr>
        </p:nvSpPr>
        <p:spPr>
          <a:xfrm>
            <a:off x="838200" y="1524000"/>
            <a:ext cx="3619500" cy="4419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4" name="Content Placeholder 3"/>
          <p:cNvSpPr>
            <a:spLocks noGrp="1"/>
          </p:cNvSpPr>
          <p:nvPr>
            <p:ph sz="half" idx="2"/>
          </p:nvPr>
        </p:nvSpPr>
        <p:spPr>
          <a:xfrm>
            <a:off x="4610100" y="1524000"/>
            <a:ext cx="3619500" cy="4419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5" name="Slide Number Placeholder 4"/>
          <p:cNvSpPr>
            <a:spLocks noGrp="1"/>
          </p:cNvSpPr>
          <p:nvPr>
            <p:ph type="sldNum" sz="quarter" idx="10"/>
          </p:nvPr>
        </p:nvSpPr>
        <p:spPr/>
        <p:txBody>
          <a:bodyPr/>
          <a:lstStyle>
            <a:lvl1pPr>
              <a:defRPr/>
            </a:lvl1pPr>
          </a:lstStyle>
          <a:p>
            <a:fld id="{AC96FB80-4EC0-D049-AAA6-C32C20F051DF}" type="slidenum">
              <a:rPr lang="en-US"/>
              <a:pPr/>
              <a:t>‹#›</a:t>
            </a:fld>
            <a:endParaRPr lang="en-US" sz="1400">
              <a:latin typeface="Arial" charset="0"/>
            </a:endParaRPr>
          </a:p>
        </p:txBody>
      </p:sp>
    </p:spTree>
    <p:extLst>
      <p:ext uri="{BB962C8B-B14F-4D97-AF65-F5344CB8AC3E}">
        <p14:creationId xmlns:p14="http://schemas.microsoft.com/office/powerpoint/2010/main" val="32942652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CA"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CA"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CA"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7" name="Slide Number Placeholder 6"/>
          <p:cNvSpPr>
            <a:spLocks noGrp="1"/>
          </p:cNvSpPr>
          <p:nvPr>
            <p:ph type="sldNum" sz="quarter" idx="10"/>
          </p:nvPr>
        </p:nvSpPr>
        <p:spPr/>
        <p:txBody>
          <a:bodyPr/>
          <a:lstStyle>
            <a:lvl1pPr>
              <a:defRPr/>
            </a:lvl1pPr>
          </a:lstStyle>
          <a:p>
            <a:fld id="{DB232CE6-7D6F-8D47-9826-BC461C6EA7E9}" type="slidenum">
              <a:rPr lang="en-US"/>
              <a:pPr/>
              <a:t>‹#›</a:t>
            </a:fld>
            <a:endParaRPr lang="en-US" sz="1400">
              <a:latin typeface="Arial" charset="0"/>
            </a:endParaRPr>
          </a:p>
        </p:txBody>
      </p:sp>
    </p:spTree>
    <p:extLst>
      <p:ext uri="{BB962C8B-B14F-4D97-AF65-F5344CB8AC3E}">
        <p14:creationId xmlns:p14="http://schemas.microsoft.com/office/powerpoint/2010/main" val="25717819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mtClean="0"/>
              <a:t>Click to edit Master title style</a:t>
            </a:r>
            <a:endParaRPr lang="en-US"/>
          </a:p>
        </p:txBody>
      </p:sp>
      <p:sp>
        <p:nvSpPr>
          <p:cNvPr id="3" name="Slide Number Placeholder 2"/>
          <p:cNvSpPr>
            <a:spLocks noGrp="1"/>
          </p:cNvSpPr>
          <p:nvPr>
            <p:ph type="sldNum" sz="quarter" idx="10"/>
          </p:nvPr>
        </p:nvSpPr>
        <p:spPr/>
        <p:txBody>
          <a:bodyPr/>
          <a:lstStyle>
            <a:lvl1pPr>
              <a:defRPr/>
            </a:lvl1pPr>
          </a:lstStyle>
          <a:p>
            <a:fld id="{CECD8D2E-083D-F840-80D2-C9E56236DBA5}" type="slidenum">
              <a:rPr lang="en-US"/>
              <a:pPr/>
              <a:t>‹#›</a:t>
            </a:fld>
            <a:endParaRPr lang="en-US" sz="1400">
              <a:latin typeface="Arial" charset="0"/>
            </a:endParaRPr>
          </a:p>
        </p:txBody>
      </p:sp>
    </p:spTree>
    <p:extLst>
      <p:ext uri="{BB962C8B-B14F-4D97-AF65-F5344CB8AC3E}">
        <p14:creationId xmlns:p14="http://schemas.microsoft.com/office/powerpoint/2010/main" val="33940269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lvl1pPr>
              <a:defRPr/>
            </a:lvl1pPr>
          </a:lstStyle>
          <a:p>
            <a:fld id="{F9C10C09-0202-184C-9CE6-3CA0200947F3}" type="slidenum">
              <a:rPr lang="en-US"/>
              <a:pPr/>
              <a:t>‹#›</a:t>
            </a:fld>
            <a:endParaRPr lang="en-US" sz="1400">
              <a:latin typeface="Arial" charset="0"/>
            </a:endParaRPr>
          </a:p>
        </p:txBody>
      </p:sp>
    </p:spTree>
    <p:extLst>
      <p:ext uri="{BB962C8B-B14F-4D97-AF65-F5344CB8AC3E}">
        <p14:creationId xmlns:p14="http://schemas.microsoft.com/office/powerpoint/2010/main" val="9437621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CA"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CA" smtClean="0"/>
              <a:t>Click to edit Master text styles</a:t>
            </a:r>
          </a:p>
        </p:txBody>
      </p:sp>
      <p:sp>
        <p:nvSpPr>
          <p:cNvPr id="5" name="Slide Number Placeholder 4"/>
          <p:cNvSpPr>
            <a:spLocks noGrp="1"/>
          </p:cNvSpPr>
          <p:nvPr>
            <p:ph type="sldNum" sz="quarter" idx="10"/>
          </p:nvPr>
        </p:nvSpPr>
        <p:spPr/>
        <p:txBody>
          <a:bodyPr/>
          <a:lstStyle>
            <a:lvl1pPr>
              <a:defRPr/>
            </a:lvl1pPr>
          </a:lstStyle>
          <a:p>
            <a:fld id="{4641F6BE-1538-4448-A814-AA37CB010BFB}" type="slidenum">
              <a:rPr lang="en-US"/>
              <a:pPr/>
              <a:t>‹#›</a:t>
            </a:fld>
            <a:endParaRPr lang="en-US" sz="1400">
              <a:latin typeface="Arial" charset="0"/>
            </a:endParaRPr>
          </a:p>
        </p:txBody>
      </p:sp>
    </p:spTree>
    <p:extLst>
      <p:ext uri="{BB962C8B-B14F-4D97-AF65-F5344CB8AC3E}">
        <p14:creationId xmlns:p14="http://schemas.microsoft.com/office/powerpoint/2010/main" val="21764066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CA"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CA" smtClean="0"/>
              <a:t>Click to edit Master text styles</a:t>
            </a:r>
          </a:p>
        </p:txBody>
      </p:sp>
      <p:sp>
        <p:nvSpPr>
          <p:cNvPr id="5" name="Slide Number Placeholder 4"/>
          <p:cNvSpPr>
            <a:spLocks noGrp="1"/>
          </p:cNvSpPr>
          <p:nvPr>
            <p:ph type="sldNum" sz="quarter" idx="10"/>
          </p:nvPr>
        </p:nvSpPr>
        <p:spPr/>
        <p:txBody>
          <a:bodyPr/>
          <a:lstStyle>
            <a:lvl1pPr>
              <a:defRPr/>
            </a:lvl1pPr>
          </a:lstStyle>
          <a:p>
            <a:fld id="{4CC51B07-6F3C-7C4A-B9B4-A5F4852FA98E}" type="slidenum">
              <a:rPr lang="en-US"/>
              <a:pPr/>
              <a:t>‹#›</a:t>
            </a:fld>
            <a:endParaRPr lang="en-US" sz="1400">
              <a:latin typeface="Arial" charset="0"/>
            </a:endParaRPr>
          </a:p>
        </p:txBody>
      </p:sp>
    </p:spTree>
    <p:extLst>
      <p:ext uri="{BB962C8B-B14F-4D97-AF65-F5344CB8AC3E}">
        <p14:creationId xmlns:p14="http://schemas.microsoft.com/office/powerpoint/2010/main" val="6000744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7" name="Rectangle 3"/>
          <p:cNvSpPr>
            <a:spLocks noGrp="1" noChangeArrowheads="1"/>
          </p:cNvSpPr>
          <p:nvPr>
            <p:ph type="body" idx="1"/>
          </p:nvPr>
        </p:nvSpPr>
        <p:spPr bwMode="auto">
          <a:xfrm>
            <a:off x="838200" y="1524000"/>
            <a:ext cx="7391400" cy="441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30" name="Rectangle 6"/>
          <p:cNvSpPr>
            <a:spLocks noGrp="1" noChangeArrowheads="1"/>
          </p:cNvSpPr>
          <p:nvPr>
            <p:ph type="sldNum" sz="quarter" idx="4"/>
          </p:nvPr>
        </p:nvSpPr>
        <p:spPr bwMode="auto">
          <a:xfrm>
            <a:off x="8547100" y="6529388"/>
            <a:ext cx="536575" cy="3286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lvl1pPr algn="r">
              <a:defRPr sz="1000">
                <a:solidFill>
                  <a:srgbClr val="998D5F"/>
                </a:solidFill>
                <a:latin typeface="+mn-lt"/>
              </a:defRPr>
            </a:lvl1pPr>
          </a:lstStyle>
          <a:p>
            <a:fld id="{6520FD64-FE62-0E4A-9543-993D50DEF92F}" type="slidenum">
              <a:rPr lang="en-US"/>
              <a:pPr/>
              <a:t>‹#›</a:t>
            </a:fld>
            <a:endParaRPr lang="en-US" sz="1400">
              <a:latin typeface="Arial" charset="0"/>
            </a:endParaRPr>
          </a:p>
        </p:txBody>
      </p:sp>
      <p:sp>
        <p:nvSpPr>
          <p:cNvPr id="1036" name="Text Box 12"/>
          <p:cNvSpPr txBox="1">
            <a:spLocks noChangeArrowheads="1"/>
          </p:cNvSpPr>
          <p:nvPr userDrawn="1"/>
        </p:nvSpPr>
        <p:spPr bwMode="auto">
          <a:xfrm>
            <a:off x="4876800" y="1676400"/>
            <a:ext cx="38862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endParaRPr lang="en-US"/>
          </a:p>
        </p:txBody>
      </p:sp>
      <p:pic>
        <p:nvPicPr>
          <p:cNvPr id="2" name="Picture 1" descr="Header C1_CS6_302_ENG.jpg"/>
          <p:cNvPicPr>
            <a:picLocks noChangeAspect="1"/>
          </p:cNvPicPr>
          <p:nvPr userDrawn="1"/>
        </p:nvPicPr>
        <p:blipFill>
          <a:blip r:embed="rId14">
            <a:extLst>
              <a:ext uri="{28A0092B-C50C-407E-A947-70E740481C1C}">
                <a14:useLocalDpi xmlns:a14="http://schemas.microsoft.com/office/drawing/2010/main" val="0"/>
              </a:ext>
            </a:extLst>
          </a:blip>
          <a:stretch>
            <a:fillRect/>
          </a:stretch>
        </p:blipFill>
        <p:spPr>
          <a:xfrm>
            <a:off x="-7" y="-31"/>
            <a:ext cx="9206057" cy="1262055"/>
          </a:xfrm>
          <a:prstGeom prst="rect">
            <a:avLst/>
          </a:prstGeom>
        </p:spPr>
      </p:pic>
      <p:sp>
        <p:nvSpPr>
          <p:cNvPr id="1026" name="Rectangle 2"/>
          <p:cNvSpPr>
            <a:spLocks noGrp="1" noChangeArrowheads="1"/>
          </p:cNvSpPr>
          <p:nvPr>
            <p:ph type="title"/>
          </p:nvPr>
        </p:nvSpPr>
        <p:spPr bwMode="auto">
          <a:xfrm>
            <a:off x="3851920" y="160338"/>
            <a:ext cx="5112568" cy="91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1440" tIns="45720" rIns="91440" bIns="45720" numCol="1" anchor="ctr" anchorCtr="0" compatLnSpc="1">
            <a:prstTxWarp prst="textNoShape">
              <a:avLst/>
            </a:prstTxWarp>
          </a:bodyPr>
          <a:lstStyle/>
          <a:p>
            <a:pPr lvl="0"/>
            <a:r>
              <a:rPr lang="en-US" dirty="0"/>
              <a:t>Click to edit Master title style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ftr="0" dt="0"/>
  <p:txStyles>
    <p:titleStyle>
      <a:lvl1pPr algn="r" rtl="0" fontAlgn="base">
        <a:spcBef>
          <a:spcPct val="0"/>
        </a:spcBef>
        <a:spcAft>
          <a:spcPct val="0"/>
        </a:spcAft>
        <a:defRPr sz="2400">
          <a:solidFill>
            <a:srgbClr val="003152"/>
          </a:solidFill>
          <a:latin typeface="+mj-lt"/>
          <a:ea typeface="+mj-ea"/>
          <a:cs typeface="+mj-cs"/>
        </a:defRPr>
      </a:lvl1pPr>
      <a:lvl2pPr algn="l" rtl="0" fontAlgn="base">
        <a:spcBef>
          <a:spcPct val="0"/>
        </a:spcBef>
        <a:spcAft>
          <a:spcPct val="0"/>
        </a:spcAft>
        <a:defRPr sz="2400">
          <a:solidFill>
            <a:schemeClr val="bg1"/>
          </a:solidFill>
          <a:latin typeface="Verdana" charset="0"/>
          <a:ea typeface="Osaka" charset="0"/>
          <a:cs typeface="Osaka" charset="0"/>
        </a:defRPr>
      </a:lvl2pPr>
      <a:lvl3pPr algn="l" rtl="0" fontAlgn="base">
        <a:spcBef>
          <a:spcPct val="0"/>
        </a:spcBef>
        <a:spcAft>
          <a:spcPct val="0"/>
        </a:spcAft>
        <a:defRPr sz="2400">
          <a:solidFill>
            <a:schemeClr val="bg1"/>
          </a:solidFill>
          <a:latin typeface="Verdana" charset="0"/>
          <a:ea typeface="Osaka" charset="0"/>
          <a:cs typeface="Osaka" charset="0"/>
        </a:defRPr>
      </a:lvl3pPr>
      <a:lvl4pPr algn="l" rtl="0" fontAlgn="base">
        <a:spcBef>
          <a:spcPct val="0"/>
        </a:spcBef>
        <a:spcAft>
          <a:spcPct val="0"/>
        </a:spcAft>
        <a:defRPr sz="2400">
          <a:solidFill>
            <a:schemeClr val="bg1"/>
          </a:solidFill>
          <a:latin typeface="Verdana" charset="0"/>
          <a:ea typeface="Osaka" charset="0"/>
          <a:cs typeface="Osaka" charset="0"/>
        </a:defRPr>
      </a:lvl4pPr>
      <a:lvl5pPr algn="l" rtl="0" fontAlgn="base">
        <a:spcBef>
          <a:spcPct val="0"/>
        </a:spcBef>
        <a:spcAft>
          <a:spcPct val="0"/>
        </a:spcAft>
        <a:defRPr sz="2400">
          <a:solidFill>
            <a:schemeClr val="bg1"/>
          </a:solidFill>
          <a:latin typeface="Verdana" charset="0"/>
          <a:ea typeface="Osaka" charset="0"/>
          <a:cs typeface="Osaka" charset="0"/>
        </a:defRPr>
      </a:lvl5pPr>
      <a:lvl6pPr marL="457200" algn="l" rtl="0" fontAlgn="base">
        <a:spcBef>
          <a:spcPct val="0"/>
        </a:spcBef>
        <a:spcAft>
          <a:spcPct val="0"/>
        </a:spcAft>
        <a:defRPr sz="2400">
          <a:solidFill>
            <a:schemeClr val="bg1"/>
          </a:solidFill>
          <a:latin typeface="Verdana" charset="0"/>
          <a:ea typeface="Osaka" charset="0"/>
          <a:cs typeface="Osaka" charset="0"/>
        </a:defRPr>
      </a:lvl6pPr>
      <a:lvl7pPr marL="914400" algn="l" rtl="0" fontAlgn="base">
        <a:spcBef>
          <a:spcPct val="0"/>
        </a:spcBef>
        <a:spcAft>
          <a:spcPct val="0"/>
        </a:spcAft>
        <a:defRPr sz="2400">
          <a:solidFill>
            <a:schemeClr val="bg1"/>
          </a:solidFill>
          <a:latin typeface="Verdana" charset="0"/>
          <a:ea typeface="Osaka" charset="0"/>
          <a:cs typeface="Osaka" charset="0"/>
        </a:defRPr>
      </a:lvl7pPr>
      <a:lvl8pPr marL="1371600" algn="l" rtl="0" fontAlgn="base">
        <a:spcBef>
          <a:spcPct val="0"/>
        </a:spcBef>
        <a:spcAft>
          <a:spcPct val="0"/>
        </a:spcAft>
        <a:defRPr sz="2400">
          <a:solidFill>
            <a:schemeClr val="bg1"/>
          </a:solidFill>
          <a:latin typeface="Verdana" charset="0"/>
          <a:ea typeface="Osaka" charset="0"/>
          <a:cs typeface="Osaka" charset="0"/>
        </a:defRPr>
      </a:lvl8pPr>
      <a:lvl9pPr marL="1828800" algn="l" rtl="0" fontAlgn="base">
        <a:spcBef>
          <a:spcPct val="0"/>
        </a:spcBef>
        <a:spcAft>
          <a:spcPct val="0"/>
        </a:spcAft>
        <a:defRPr sz="2400">
          <a:solidFill>
            <a:schemeClr val="bg1"/>
          </a:solidFill>
          <a:latin typeface="Verdana" charset="0"/>
          <a:ea typeface="Osaka" charset="0"/>
          <a:cs typeface="Osaka" charset="0"/>
        </a:defRPr>
      </a:lvl9pPr>
    </p:titleStyle>
    <p:bodyStyle>
      <a:lvl1pPr marL="230188" indent="-230188" algn="l" rtl="0" fontAlgn="base">
        <a:spcBef>
          <a:spcPct val="20000"/>
        </a:spcBef>
        <a:spcAft>
          <a:spcPct val="30000"/>
        </a:spcAft>
        <a:buFont typeface="Times" charset="0"/>
        <a:buChar char="•"/>
        <a:defRPr sz="2400">
          <a:solidFill>
            <a:srgbClr val="003152"/>
          </a:solidFill>
          <a:latin typeface="+mn-lt"/>
          <a:ea typeface="+mn-ea"/>
          <a:cs typeface="+mn-cs"/>
        </a:defRPr>
      </a:lvl1pPr>
      <a:lvl2pPr marL="688975" indent="-230188" algn="l" rtl="0" fontAlgn="base">
        <a:spcBef>
          <a:spcPct val="20000"/>
        </a:spcBef>
        <a:spcAft>
          <a:spcPct val="0"/>
        </a:spcAft>
        <a:buFont typeface="Times" charset="0"/>
        <a:buChar char="•"/>
        <a:defRPr sz="2000">
          <a:solidFill>
            <a:srgbClr val="557FA6"/>
          </a:solidFill>
          <a:latin typeface="+mn-lt"/>
          <a:ea typeface="+mn-ea"/>
          <a:cs typeface="+mn-cs"/>
        </a:defRPr>
      </a:lvl2pPr>
      <a:lvl3pPr marL="1196975" indent="-222250" algn="l" rtl="0" fontAlgn="base">
        <a:spcBef>
          <a:spcPct val="20000"/>
        </a:spcBef>
        <a:spcAft>
          <a:spcPct val="0"/>
        </a:spcAft>
        <a:buFont typeface="Times" charset="0"/>
        <a:buChar char="-"/>
        <a:defRPr>
          <a:solidFill>
            <a:srgbClr val="557FA6"/>
          </a:solidFill>
          <a:latin typeface="+mn-lt"/>
          <a:ea typeface="+mn-ea"/>
          <a:cs typeface="+mn-cs"/>
        </a:defRPr>
      </a:lvl3pPr>
      <a:lvl4pPr marL="1770063" indent="-230188" algn="l" rtl="0" fontAlgn="base">
        <a:spcBef>
          <a:spcPct val="20000"/>
        </a:spcBef>
        <a:spcAft>
          <a:spcPct val="0"/>
        </a:spcAft>
        <a:buFont typeface="Times" charset="0"/>
        <a:buChar char="-"/>
        <a:defRPr sz="1600">
          <a:solidFill>
            <a:srgbClr val="557FA6"/>
          </a:solidFill>
          <a:latin typeface="+mn-lt"/>
          <a:ea typeface="+mn-ea"/>
          <a:cs typeface="+mn-cs"/>
        </a:defRPr>
      </a:lvl4pPr>
      <a:lvl5pPr marL="2286000" indent="-246063" algn="l" rtl="0" fontAlgn="base">
        <a:spcBef>
          <a:spcPct val="20000"/>
        </a:spcBef>
        <a:spcAft>
          <a:spcPct val="0"/>
        </a:spcAft>
        <a:buFont typeface="Times" charset="0"/>
        <a:buChar char="-"/>
        <a:defRPr sz="1600">
          <a:solidFill>
            <a:srgbClr val="557FA6"/>
          </a:solidFill>
          <a:latin typeface="+mn-lt"/>
          <a:ea typeface="+mn-ea"/>
          <a:cs typeface="+mn-cs"/>
        </a:defRPr>
      </a:lvl5pPr>
      <a:lvl6pPr marL="2743200" indent="-246063" algn="l" rtl="0" fontAlgn="base">
        <a:spcBef>
          <a:spcPct val="20000"/>
        </a:spcBef>
        <a:spcAft>
          <a:spcPct val="0"/>
        </a:spcAft>
        <a:buFont typeface="Times" charset="0"/>
        <a:buChar char="-"/>
        <a:defRPr sz="1600">
          <a:solidFill>
            <a:srgbClr val="557FA6"/>
          </a:solidFill>
          <a:latin typeface="+mn-lt"/>
          <a:ea typeface="+mn-ea"/>
          <a:cs typeface="+mn-cs"/>
        </a:defRPr>
      </a:lvl6pPr>
      <a:lvl7pPr marL="3200400" indent="-246063" algn="l" rtl="0" fontAlgn="base">
        <a:spcBef>
          <a:spcPct val="20000"/>
        </a:spcBef>
        <a:spcAft>
          <a:spcPct val="0"/>
        </a:spcAft>
        <a:buFont typeface="Times" charset="0"/>
        <a:buChar char="-"/>
        <a:defRPr sz="1600">
          <a:solidFill>
            <a:srgbClr val="557FA6"/>
          </a:solidFill>
          <a:latin typeface="+mn-lt"/>
          <a:ea typeface="+mn-ea"/>
          <a:cs typeface="+mn-cs"/>
        </a:defRPr>
      </a:lvl7pPr>
      <a:lvl8pPr marL="3657600" indent="-246063" algn="l" rtl="0" fontAlgn="base">
        <a:spcBef>
          <a:spcPct val="20000"/>
        </a:spcBef>
        <a:spcAft>
          <a:spcPct val="0"/>
        </a:spcAft>
        <a:buFont typeface="Times" charset="0"/>
        <a:buChar char="-"/>
        <a:defRPr sz="1600">
          <a:solidFill>
            <a:srgbClr val="557FA6"/>
          </a:solidFill>
          <a:latin typeface="+mn-lt"/>
          <a:ea typeface="+mn-ea"/>
          <a:cs typeface="+mn-cs"/>
        </a:defRPr>
      </a:lvl8pPr>
      <a:lvl9pPr marL="4114800" indent="-246063" algn="l" rtl="0" fontAlgn="base">
        <a:spcBef>
          <a:spcPct val="20000"/>
        </a:spcBef>
        <a:spcAft>
          <a:spcPct val="0"/>
        </a:spcAft>
        <a:buFont typeface="Times" charset="0"/>
        <a:buChar char="-"/>
        <a:defRPr sz="1600">
          <a:solidFill>
            <a:srgbClr val="557FA6"/>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10" name="Rectangle 14"/>
          <p:cNvSpPr>
            <a:spLocks noGrp="1" noChangeArrowheads="1"/>
          </p:cNvSpPr>
          <p:nvPr>
            <p:ph type="ctrTitle"/>
          </p:nvPr>
        </p:nvSpPr>
        <p:spPr/>
        <p:txBody>
          <a:bodyPr/>
          <a:lstStyle/>
          <a:p>
            <a:pPr algn="ctr"/>
            <a:r>
              <a:rPr lang="en-US" i="1" dirty="0" smtClean="0">
                <a:solidFill>
                  <a:schemeClr val="bg1"/>
                </a:solidFill>
              </a:rPr>
              <a:t>T2 - Teaching </a:t>
            </a:r>
            <a:r>
              <a:rPr lang="en-US" i="1" dirty="0">
                <a:solidFill>
                  <a:schemeClr val="bg1"/>
                </a:solidFill>
              </a:rPr>
              <a:t>the </a:t>
            </a:r>
            <a:r>
              <a:rPr lang="en-US" i="1" dirty="0" smtClean="0">
                <a:solidFill>
                  <a:schemeClr val="bg1"/>
                </a:solidFill>
              </a:rPr>
              <a:t/>
            </a:r>
            <a:br>
              <a:rPr lang="en-US" i="1" dirty="0" smtClean="0">
                <a:solidFill>
                  <a:schemeClr val="bg1"/>
                </a:solidFill>
              </a:rPr>
            </a:br>
            <a:r>
              <a:rPr lang="en-US" i="1" dirty="0" smtClean="0">
                <a:solidFill>
                  <a:schemeClr val="bg1"/>
                </a:solidFill>
              </a:rPr>
              <a:t>Professional Role</a:t>
            </a:r>
            <a:endParaRPr lang="en-US" dirty="0">
              <a:solidFill>
                <a:schemeClr val="bg1"/>
              </a:solidFill>
            </a:endParaRPr>
          </a:p>
        </p:txBody>
      </p:sp>
      <p:sp>
        <p:nvSpPr>
          <p:cNvPr id="4111" name="Rectangle 15"/>
          <p:cNvSpPr>
            <a:spLocks noGrp="1" noChangeArrowheads="1"/>
          </p:cNvSpPr>
          <p:nvPr>
            <p:ph type="subTitle" idx="1"/>
          </p:nvPr>
        </p:nvSpPr>
        <p:spPr/>
        <p:txBody>
          <a:bodyPr/>
          <a:lstStyle/>
          <a:p>
            <a:r>
              <a:rPr lang="en-US" sz="1800" dirty="0">
                <a:solidFill>
                  <a:srgbClr val="110F35"/>
                </a:solidFill>
              </a:rPr>
              <a:t>Author: </a:t>
            </a:r>
            <a:r>
              <a:rPr lang="en-US" sz="1800" dirty="0" err="1">
                <a:solidFill>
                  <a:srgbClr val="110F35"/>
                </a:solidFill>
              </a:rPr>
              <a:t>Lorem</a:t>
            </a:r>
            <a:r>
              <a:rPr lang="en-US" sz="1800" dirty="0">
                <a:solidFill>
                  <a:srgbClr val="110F35"/>
                </a:solidFill>
              </a:rPr>
              <a:t> </a:t>
            </a:r>
            <a:r>
              <a:rPr lang="en-US" sz="1800" dirty="0" err="1">
                <a:solidFill>
                  <a:srgbClr val="110F35"/>
                </a:solidFill>
              </a:rPr>
              <a:t>ipsum</a:t>
            </a:r>
            <a:r>
              <a:rPr lang="en-US" sz="1800" dirty="0">
                <a:solidFill>
                  <a:srgbClr val="110F35"/>
                </a:solidFill>
              </a:rPr>
              <a:t> dolor sit</a:t>
            </a:r>
          </a:p>
          <a:p>
            <a:r>
              <a:rPr lang="en-US" sz="1800" dirty="0">
                <a:solidFill>
                  <a:srgbClr val="110F35"/>
                </a:solidFill>
              </a:rPr>
              <a:t>Date: Dolor sit am</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3"/>
          <p:cNvSpPr>
            <a:spLocks noGrp="1"/>
          </p:cNvSpPr>
          <p:nvPr>
            <p:ph type="sldNum" sz="quarter" idx="10"/>
          </p:nvPr>
        </p:nvSpPr>
        <p:spPr/>
        <p:txBody>
          <a:bodyPr/>
          <a:lstStyle/>
          <a:p>
            <a:fld id="{E78214AF-B82D-C147-8BA6-A164DEC24991}" type="slidenum">
              <a:rPr lang="en-US"/>
              <a:pPr/>
              <a:t>10</a:t>
            </a:fld>
            <a:endParaRPr lang="en-US" sz="1400">
              <a:latin typeface="Arial" charset="0"/>
            </a:endParaRPr>
          </a:p>
        </p:txBody>
      </p:sp>
      <p:sp>
        <p:nvSpPr>
          <p:cNvPr id="20485" name="Rectangle 5"/>
          <p:cNvSpPr>
            <a:spLocks noGrp="1" noChangeArrowheads="1"/>
          </p:cNvSpPr>
          <p:nvPr>
            <p:ph type="title"/>
          </p:nvPr>
        </p:nvSpPr>
        <p:spPr/>
        <p:txBody>
          <a:bodyPr/>
          <a:lstStyle/>
          <a:p>
            <a:endParaRPr lang="en-US" dirty="0"/>
          </a:p>
        </p:txBody>
      </p:sp>
      <p:sp>
        <p:nvSpPr>
          <p:cNvPr id="20486" name="Rectangle 6"/>
          <p:cNvSpPr>
            <a:spLocks noGrp="1" noChangeArrowheads="1"/>
          </p:cNvSpPr>
          <p:nvPr>
            <p:ph type="body" idx="1"/>
          </p:nvPr>
        </p:nvSpPr>
        <p:spPr>
          <a:xfrm>
            <a:off x="827584" y="1556792"/>
            <a:ext cx="7395170" cy="4890864"/>
          </a:xfrm>
        </p:spPr>
        <p:txBody>
          <a:bodyPr/>
          <a:lstStyle/>
          <a:p>
            <a:pPr marL="0" indent="0">
              <a:buNone/>
            </a:pPr>
            <a:endParaRPr lang="en-US" dirty="0" smtClean="0"/>
          </a:p>
          <a:p>
            <a:pPr marL="0" indent="0">
              <a:buNone/>
            </a:pPr>
            <a:r>
              <a:rPr lang="en-US" b="1" dirty="0"/>
              <a:t>Skills for residents to master in developing their identity as </a:t>
            </a:r>
            <a:r>
              <a:rPr lang="en-US" b="1" dirty="0" smtClean="0"/>
              <a:t>a physician </a:t>
            </a:r>
            <a:r>
              <a:rPr lang="en-US" b="1" dirty="0"/>
              <a:t>in your specialty are:</a:t>
            </a:r>
          </a:p>
          <a:p>
            <a:pPr marL="0" indent="0">
              <a:buNone/>
            </a:pPr>
            <a:r>
              <a:rPr lang="en-US" dirty="0"/>
              <a:t>1. Learning the language</a:t>
            </a:r>
          </a:p>
          <a:p>
            <a:pPr marL="0" indent="0">
              <a:buNone/>
            </a:pPr>
            <a:r>
              <a:rPr lang="en-US" dirty="0"/>
              <a:t>2. Learning to live with ambiguity</a:t>
            </a:r>
          </a:p>
          <a:p>
            <a:pPr marL="0" indent="0">
              <a:buNone/>
            </a:pPr>
            <a:r>
              <a:rPr lang="en-US" dirty="0"/>
              <a:t>3. Learning to play the role</a:t>
            </a:r>
          </a:p>
          <a:p>
            <a:pPr marL="0" indent="0">
              <a:buNone/>
            </a:pPr>
            <a:r>
              <a:rPr lang="en-US" dirty="0"/>
              <a:t>4. Learning the hierarchy and power </a:t>
            </a:r>
            <a:r>
              <a:rPr lang="en-US" dirty="0" smtClean="0"/>
              <a:t/>
            </a:r>
            <a:br>
              <a:rPr lang="en-US" dirty="0" smtClean="0"/>
            </a:br>
            <a:r>
              <a:rPr lang="en-US" dirty="0" smtClean="0"/>
              <a:t>    relationships</a:t>
            </a:r>
            <a:endParaRPr lang="en-US" dirty="0"/>
          </a:p>
        </p:txBody>
      </p:sp>
    </p:spTree>
    <p:extLst>
      <p:ext uri="{BB962C8B-B14F-4D97-AF65-F5344CB8AC3E}">
        <p14:creationId xmlns:p14="http://schemas.microsoft.com/office/powerpoint/2010/main" val="103299360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3"/>
          <p:cNvSpPr>
            <a:spLocks noGrp="1"/>
          </p:cNvSpPr>
          <p:nvPr>
            <p:ph type="sldNum" sz="quarter" idx="10"/>
          </p:nvPr>
        </p:nvSpPr>
        <p:spPr/>
        <p:txBody>
          <a:bodyPr/>
          <a:lstStyle/>
          <a:p>
            <a:fld id="{E78214AF-B82D-C147-8BA6-A164DEC24991}" type="slidenum">
              <a:rPr lang="en-US"/>
              <a:pPr/>
              <a:t>11</a:t>
            </a:fld>
            <a:endParaRPr lang="en-US" sz="1400">
              <a:latin typeface="Arial" charset="0"/>
            </a:endParaRPr>
          </a:p>
        </p:txBody>
      </p:sp>
      <p:sp>
        <p:nvSpPr>
          <p:cNvPr id="20485" name="Rectangle 5"/>
          <p:cNvSpPr>
            <a:spLocks noGrp="1" noChangeArrowheads="1"/>
          </p:cNvSpPr>
          <p:nvPr>
            <p:ph type="title"/>
          </p:nvPr>
        </p:nvSpPr>
        <p:spPr/>
        <p:txBody>
          <a:bodyPr/>
          <a:lstStyle/>
          <a:p>
            <a:endParaRPr lang="en-US" dirty="0"/>
          </a:p>
        </p:txBody>
      </p:sp>
      <p:sp>
        <p:nvSpPr>
          <p:cNvPr id="20486" name="Rectangle 6"/>
          <p:cNvSpPr>
            <a:spLocks noGrp="1" noChangeArrowheads="1"/>
          </p:cNvSpPr>
          <p:nvPr>
            <p:ph type="body" idx="1"/>
          </p:nvPr>
        </p:nvSpPr>
        <p:spPr>
          <a:xfrm>
            <a:off x="683568" y="1556792"/>
            <a:ext cx="7539186" cy="4890864"/>
          </a:xfrm>
        </p:spPr>
        <p:txBody>
          <a:bodyPr/>
          <a:lstStyle/>
          <a:p>
            <a:endParaRPr lang="en-US" dirty="0" smtClean="0"/>
          </a:p>
          <a:p>
            <a:endParaRPr lang="en-US" dirty="0"/>
          </a:p>
          <a:p>
            <a:pPr marL="0" indent="0" algn="ctr">
              <a:buNone/>
            </a:pPr>
            <a:r>
              <a:rPr lang="en-US" b="1" dirty="0">
                <a:ea typeface="MS Mincho"/>
                <a:cs typeface="Times New Roman"/>
              </a:rPr>
              <a:t>Label the </a:t>
            </a:r>
            <a:r>
              <a:rPr lang="en-US" b="1" dirty="0" smtClean="0">
                <a:ea typeface="MS Mincho"/>
                <a:cs typeface="Times New Roman"/>
              </a:rPr>
              <a:t>BEHAVIOUR</a:t>
            </a:r>
          </a:p>
          <a:p>
            <a:pPr marL="0" indent="0" algn="ctr">
              <a:buNone/>
            </a:pPr>
            <a:endParaRPr lang="en-US" b="1" dirty="0">
              <a:ea typeface="MS Mincho"/>
              <a:cs typeface="Times New Roman"/>
            </a:endParaRPr>
          </a:p>
          <a:p>
            <a:pPr marL="0" indent="0" algn="ctr">
              <a:buNone/>
            </a:pPr>
            <a:r>
              <a:rPr lang="en-US" dirty="0" smtClean="0">
                <a:ea typeface="MS Mincho"/>
                <a:cs typeface="Times New Roman"/>
              </a:rPr>
              <a:t>Avoid </a:t>
            </a:r>
            <a:r>
              <a:rPr lang="en-US" dirty="0">
                <a:ea typeface="MS Mincho"/>
                <a:cs typeface="Times New Roman"/>
              </a:rPr>
              <a:t>judging the person</a:t>
            </a:r>
            <a:endParaRPr lang="en-US" dirty="0"/>
          </a:p>
        </p:txBody>
      </p:sp>
    </p:spTree>
    <p:extLst>
      <p:ext uri="{BB962C8B-B14F-4D97-AF65-F5344CB8AC3E}">
        <p14:creationId xmlns:p14="http://schemas.microsoft.com/office/powerpoint/2010/main" val="230268413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3"/>
          <p:cNvSpPr>
            <a:spLocks noGrp="1"/>
          </p:cNvSpPr>
          <p:nvPr>
            <p:ph type="sldNum" sz="quarter" idx="10"/>
          </p:nvPr>
        </p:nvSpPr>
        <p:spPr/>
        <p:txBody>
          <a:bodyPr/>
          <a:lstStyle/>
          <a:p>
            <a:fld id="{E78214AF-B82D-C147-8BA6-A164DEC24991}" type="slidenum">
              <a:rPr lang="en-US"/>
              <a:pPr/>
              <a:t>12</a:t>
            </a:fld>
            <a:endParaRPr lang="en-US" sz="1400">
              <a:latin typeface="Arial" charset="0"/>
            </a:endParaRPr>
          </a:p>
        </p:txBody>
      </p:sp>
      <p:sp>
        <p:nvSpPr>
          <p:cNvPr id="20485" name="Rectangle 5"/>
          <p:cNvSpPr>
            <a:spLocks noGrp="1" noChangeArrowheads="1"/>
          </p:cNvSpPr>
          <p:nvPr>
            <p:ph type="title"/>
          </p:nvPr>
        </p:nvSpPr>
        <p:spPr/>
        <p:txBody>
          <a:bodyPr/>
          <a:lstStyle/>
          <a:p>
            <a:r>
              <a:rPr lang="en-US" dirty="0" smtClean="0"/>
              <a:t>Positive Professional</a:t>
            </a:r>
            <a:r>
              <a:rPr lang="en-US" dirty="0"/>
              <a:t/>
            </a:r>
            <a:br>
              <a:rPr lang="en-US" dirty="0"/>
            </a:br>
            <a:r>
              <a:rPr lang="en-US" dirty="0" smtClean="0"/>
              <a:t>Characteristics</a:t>
            </a:r>
            <a:endParaRPr lang="en-US" dirty="0"/>
          </a:p>
        </p:txBody>
      </p:sp>
      <p:sp>
        <p:nvSpPr>
          <p:cNvPr id="20486" name="Rectangle 6"/>
          <p:cNvSpPr>
            <a:spLocks noGrp="1" noChangeArrowheads="1"/>
          </p:cNvSpPr>
          <p:nvPr>
            <p:ph type="body" idx="1"/>
          </p:nvPr>
        </p:nvSpPr>
        <p:spPr>
          <a:xfrm>
            <a:off x="0" y="1484784"/>
            <a:ext cx="4104456" cy="4890864"/>
          </a:xfrm>
        </p:spPr>
        <p:txBody>
          <a:bodyPr/>
          <a:lstStyle/>
          <a:p>
            <a:pPr marL="0" indent="0">
              <a:buNone/>
            </a:pPr>
            <a:r>
              <a:rPr lang="en-US" b="1" dirty="0"/>
              <a:t>A. Clinical competency</a:t>
            </a:r>
          </a:p>
          <a:p>
            <a:pPr marL="0" indent="0">
              <a:spcBef>
                <a:spcPts val="0"/>
              </a:spcBef>
              <a:spcAft>
                <a:spcPts val="600"/>
              </a:spcAft>
              <a:buNone/>
            </a:pPr>
            <a:r>
              <a:rPr lang="en-US" dirty="0"/>
              <a:t>1. </a:t>
            </a:r>
            <a:r>
              <a:rPr lang="en-US" dirty="0" smtClean="0"/>
              <a:t>Excellent knowledge </a:t>
            </a:r>
            <a:br>
              <a:rPr lang="en-US" dirty="0" smtClean="0"/>
            </a:br>
            <a:r>
              <a:rPr lang="en-US" dirty="0" smtClean="0"/>
              <a:t>    and skill</a:t>
            </a:r>
            <a:endParaRPr lang="en-US" dirty="0"/>
          </a:p>
          <a:p>
            <a:pPr marL="0" indent="0">
              <a:spcBef>
                <a:spcPts val="0"/>
              </a:spcBef>
              <a:spcAft>
                <a:spcPts val="600"/>
              </a:spcAft>
              <a:buNone/>
            </a:pPr>
            <a:r>
              <a:rPr lang="en-US" dirty="0"/>
              <a:t>2. </a:t>
            </a:r>
            <a:r>
              <a:rPr lang="en-US" dirty="0" smtClean="0"/>
              <a:t>Effective </a:t>
            </a:r>
            <a:br>
              <a:rPr lang="en-US" dirty="0" smtClean="0"/>
            </a:br>
            <a:r>
              <a:rPr lang="en-US" dirty="0" smtClean="0"/>
              <a:t>    communication</a:t>
            </a:r>
            <a:endParaRPr lang="en-US" dirty="0"/>
          </a:p>
          <a:p>
            <a:pPr marL="0" indent="0">
              <a:spcBef>
                <a:spcPts val="0"/>
              </a:spcBef>
              <a:spcAft>
                <a:spcPts val="600"/>
              </a:spcAft>
              <a:buNone/>
            </a:pPr>
            <a:r>
              <a:rPr lang="en-US" dirty="0"/>
              <a:t>3. Sound </a:t>
            </a:r>
            <a:r>
              <a:rPr lang="en-US" dirty="0" smtClean="0"/>
              <a:t>clinical </a:t>
            </a:r>
            <a:br>
              <a:rPr lang="en-US" dirty="0" smtClean="0"/>
            </a:br>
            <a:r>
              <a:rPr lang="en-US" dirty="0" smtClean="0"/>
              <a:t>    reasoning</a:t>
            </a:r>
            <a:endParaRPr lang="en-US" dirty="0"/>
          </a:p>
        </p:txBody>
      </p:sp>
      <p:sp>
        <p:nvSpPr>
          <p:cNvPr id="6" name="Rectangle 6"/>
          <p:cNvSpPr txBox="1">
            <a:spLocks noChangeArrowheads="1"/>
          </p:cNvSpPr>
          <p:nvPr/>
        </p:nvSpPr>
        <p:spPr bwMode="auto">
          <a:xfrm>
            <a:off x="4327781" y="1484784"/>
            <a:ext cx="4824536" cy="48908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lvl1pPr marL="230188" indent="-230188" algn="l" rtl="0" fontAlgn="base">
              <a:spcBef>
                <a:spcPct val="20000"/>
              </a:spcBef>
              <a:spcAft>
                <a:spcPct val="30000"/>
              </a:spcAft>
              <a:buFont typeface="Times" charset="0"/>
              <a:buChar char="•"/>
              <a:defRPr sz="2400">
                <a:solidFill>
                  <a:srgbClr val="003152"/>
                </a:solidFill>
                <a:latin typeface="+mn-lt"/>
                <a:ea typeface="+mn-ea"/>
                <a:cs typeface="+mn-cs"/>
              </a:defRPr>
            </a:lvl1pPr>
            <a:lvl2pPr marL="688975" indent="-230188" algn="l" rtl="0" fontAlgn="base">
              <a:spcBef>
                <a:spcPct val="20000"/>
              </a:spcBef>
              <a:spcAft>
                <a:spcPct val="0"/>
              </a:spcAft>
              <a:buFont typeface="Times" charset="0"/>
              <a:buChar char="•"/>
              <a:defRPr sz="2000">
                <a:solidFill>
                  <a:srgbClr val="557FA6"/>
                </a:solidFill>
                <a:latin typeface="+mn-lt"/>
                <a:ea typeface="+mn-ea"/>
                <a:cs typeface="+mn-cs"/>
              </a:defRPr>
            </a:lvl2pPr>
            <a:lvl3pPr marL="1196975" indent="-222250" algn="l" rtl="0" fontAlgn="base">
              <a:spcBef>
                <a:spcPct val="20000"/>
              </a:spcBef>
              <a:spcAft>
                <a:spcPct val="0"/>
              </a:spcAft>
              <a:buFont typeface="Times" charset="0"/>
              <a:buChar char="-"/>
              <a:defRPr>
                <a:solidFill>
                  <a:srgbClr val="557FA6"/>
                </a:solidFill>
                <a:latin typeface="+mn-lt"/>
                <a:ea typeface="+mn-ea"/>
                <a:cs typeface="+mn-cs"/>
              </a:defRPr>
            </a:lvl3pPr>
            <a:lvl4pPr marL="1770063" indent="-230188" algn="l" rtl="0" fontAlgn="base">
              <a:spcBef>
                <a:spcPct val="20000"/>
              </a:spcBef>
              <a:spcAft>
                <a:spcPct val="0"/>
              </a:spcAft>
              <a:buFont typeface="Times" charset="0"/>
              <a:buChar char="-"/>
              <a:defRPr sz="1600">
                <a:solidFill>
                  <a:srgbClr val="557FA6"/>
                </a:solidFill>
                <a:latin typeface="+mn-lt"/>
                <a:ea typeface="+mn-ea"/>
                <a:cs typeface="+mn-cs"/>
              </a:defRPr>
            </a:lvl4pPr>
            <a:lvl5pPr marL="2286000" indent="-246063" algn="l" rtl="0" fontAlgn="base">
              <a:spcBef>
                <a:spcPct val="20000"/>
              </a:spcBef>
              <a:spcAft>
                <a:spcPct val="0"/>
              </a:spcAft>
              <a:buFont typeface="Times" charset="0"/>
              <a:buChar char="-"/>
              <a:defRPr sz="1600">
                <a:solidFill>
                  <a:srgbClr val="557FA6"/>
                </a:solidFill>
                <a:latin typeface="+mn-lt"/>
                <a:ea typeface="+mn-ea"/>
                <a:cs typeface="+mn-cs"/>
              </a:defRPr>
            </a:lvl5pPr>
            <a:lvl6pPr marL="2743200" indent="-246063" algn="l" rtl="0" fontAlgn="base">
              <a:spcBef>
                <a:spcPct val="20000"/>
              </a:spcBef>
              <a:spcAft>
                <a:spcPct val="0"/>
              </a:spcAft>
              <a:buFont typeface="Times" charset="0"/>
              <a:buChar char="-"/>
              <a:defRPr sz="1600">
                <a:solidFill>
                  <a:srgbClr val="557FA6"/>
                </a:solidFill>
                <a:latin typeface="+mn-lt"/>
                <a:ea typeface="+mn-ea"/>
                <a:cs typeface="+mn-cs"/>
              </a:defRPr>
            </a:lvl6pPr>
            <a:lvl7pPr marL="3200400" indent="-246063" algn="l" rtl="0" fontAlgn="base">
              <a:spcBef>
                <a:spcPct val="20000"/>
              </a:spcBef>
              <a:spcAft>
                <a:spcPct val="0"/>
              </a:spcAft>
              <a:buFont typeface="Times" charset="0"/>
              <a:buChar char="-"/>
              <a:defRPr sz="1600">
                <a:solidFill>
                  <a:srgbClr val="557FA6"/>
                </a:solidFill>
                <a:latin typeface="+mn-lt"/>
                <a:ea typeface="+mn-ea"/>
                <a:cs typeface="+mn-cs"/>
              </a:defRPr>
            </a:lvl7pPr>
            <a:lvl8pPr marL="3657600" indent="-246063" algn="l" rtl="0" fontAlgn="base">
              <a:spcBef>
                <a:spcPct val="20000"/>
              </a:spcBef>
              <a:spcAft>
                <a:spcPct val="0"/>
              </a:spcAft>
              <a:buFont typeface="Times" charset="0"/>
              <a:buChar char="-"/>
              <a:defRPr sz="1600">
                <a:solidFill>
                  <a:srgbClr val="557FA6"/>
                </a:solidFill>
                <a:latin typeface="+mn-lt"/>
                <a:ea typeface="+mn-ea"/>
                <a:cs typeface="+mn-cs"/>
              </a:defRPr>
            </a:lvl8pPr>
            <a:lvl9pPr marL="4114800" indent="-246063" algn="l" rtl="0" fontAlgn="base">
              <a:spcBef>
                <a:spcPct val="20000"/>
              </a:spcBef>
              <a:spcAft>
                <a:spcPct val="0"/>
              </a:spcAft>
              <a:buFont typeface="Times" charset="0"/>
              <a:buChar char="-"/>
              <a:defRPr sz="1600">
                <a:solidFill>
                  <a:srgbClr val="557FA6"/>
                </a:solidFill>
                <a:latin typeface="+mn-lt"/>
                <a:ea typeface="+mn-ea"/>
                <a:cs typeface="+mn-cs"/>
              </a:defRPr>
            </a:lvl9pPr>
          </a:lstStyle>
          <a:p>
            <a:pPr marL="0" indent="0">
              <a:buNone/>
            </a:pPr>
            <a:r>
              <a:rPr lang="en-US" b="1" dirty="0" smtClean="0"/>
              <a:t>B. </a:t>
            </a:r>
            <a:r>
              <a:rPr lang="en-US" b="1" dirty="0"/>
              <a:t>Personal qualities</a:t>
            </a:r>
          </a:p>
          <a:p>
            <a:pPr marL="0" indent="0">
              <a:spcBef>
                <a:spcPts val="0"/>
              </a:spcBef>
              <a:spcAft>
                <a:spcPts val="600"/>
              </a:spcAft>
              <a:buNone/>
            </a:pPr>
            <a:r>
              <a:rPr lang="en-US" dirty="0"/>
              <a:t>4. Compassionate and caring</a:t>
            </a:r>
          </a:p>
          <a:p>
            <a:pPr marL="0" indent="0">
              <a:spcBef>
                <a:spcPts val="0"/>
              </a:spcBef>
              <a:spcAft>
                <a:spcPts val="600"/>
              </a:spcAft>
              <a:buNone/>
            </a:pPr>
            <a:r>
              <a:rPr lang="en-US" dirty="0"/>
              <a:t>5. Honesty and integrity</a:t>
            </a:r>
          </a:p>
          <a:p>
            <a:pPr marL="0" indent="0">
              <a:spcBef>
                <a:spcPts val="0"/>
              </a:spcBef>
              <a:spcAft>
                <a:spcPts val="600"/>
              </a:spcAft>
              <a:buNone/>
            </a:pPr>
            <a:r>
              <a:rPr lang="en-US" dirty="0"/>
              <a:t>6. Enthusiastic for the </a:t>
            </a:r>
            <a:r>
              <a:rPr lang="en-US" dirty="0" smtClean="0"/>
              <a:t/>
            </a:r>
            <a:br>
              <a:rPr lang="en-US" dirty="0" smtClean="0"/>
            </a:br>
            <a:r>
              <a:rPr lang="en-US" dirty="0" smtClean="0"/>
              <a:t>    practice </a:t>
            </a:r>
            <a:r>
              <a:rPr lang="en-US" dirty="0"/>
              <a:t>of medicine</a:t>
            </a:r>
          </a:p>
          <a:p>
            <a:pPr marL="0" indent="0">
              <a:spcBef>
                <a:spcPts val="0"/>
              </a:spcBef>
              <a:spcAft>
                <a:spcPts val="600"/>
              </a:spcAft>
              <a:buNone/>
            </a:pPr>
            <a:r>
              <a:rPr lang="en-US" dirty="0"/>
              <a:t>7. Effective interpersonal </a:t>
            </a:r>
            <a:r>
              <a:rPr lang="en-US" dirty="0" smtClean="0"/>
              <a:t/>
            </a:r>
            <a:br>
              <a:rPr lang="en-US" dirty="0" smtClean="0"/>
            </a:br>
            <a:r>
              <a:rPr lang="en-US" dirty="0" smtClean="0"/>
              <a:t>    skills</a:t>
            </a:r>
            <a:endParaRPr lang="en-US" dirty="0"/>
          </a:p>
          <a:p>
            <a:pPr marL="0" indent="0">
              <a:spcBef>
                <a:spcPts val="0"/>
              </a:spcBef>
              <a:spcAft>
                <a:spcPts val="600"/>
              </a:spcAft>
              <a:buNone/>
            </a:pPr>
            <a:r>
              <a:rPr lang="en-US" dirty="0"/>
              <a:t>8. Commitment to excellence</a:t>
            </a:r>
          </a:p>
          <a:p>
            <a:pPr marL="0" indent="0">
              <a:spcBef>
                <a:spcPts val="0"/>
              </a:spcBef>
              <a:spcAft>
                <a:spcPts val="600"/>
              </a:spcAft>
              <a:buNone/>
            </a:pPr>
            <a:r>
              <a:rPr lang="en-US" dirty="0"/>
              <a:t>9. Collegial</a:t>
            </a:r>
          </a:p>
          <a:p>
            <a:pPr marL="0" indent="0">
              <a:spcBef>
                <a:spcPts val="0"/>
              </a:spcBef>
              <a:spcAft>
                <a:spcPts val="600"/>
              </a:spcAft>
              <a:buNone/>
            </a:pPr>
            <a:r>
              <a:rPr lang="en-US" dirty="0"/>
              <a:t>10. Demonstrates </a:t>
            </a:r>
            <a:r>
              <a:rPr lang="en-US" dirty="0" err="1"/>
              <a:t>humour</a:t>
            </a:r>
            <a:endParaRPr lang="en-US" dirty="0"/>
          </a:p>
        </p:txBody>
      </p:sp>
    </p:spTree>
    <p:extLst>
      <p:ext uri="{BB962C8B-B14F-4D97-AF65-F5344CB8AC3E}">
        <p14:creationId xmlns:p14="http://schemas.microsoft.com/office/powerpoint/2010/main" val="277582838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3"/>
          <p:cNvSpPr>
            <a:spLocks noGrp="1"/>
          </p:cNvSpPr>
          <p:nvPr>
            <p:ph type="sldNum" sz="quarter" idx="10"/>
          </p:nvPr>
        </p:nvSpPr>
        <p:spPr/>
        <p:txBody>
          <a:bodyPr/>
          <a:lstStyle/>
          <a:p>
            <a:fld id="{E78214AF-B82D-C147-8BA6-A164DEC24991}" type="slidenum">
              <a:rPr lang="en-US"/>
              <a:pPr/>
              <a:t>13</a:t>
            </a:fld>
            <a:endParaRPr lang="en-US" sz="1400">
              <a:latin typeface="Arial" charset="0"/>
            </a:endParaRPr>
          </a:p>
        </p:txBody>
      </p:sp>
      <p:sp>
        <p:nvSpPr>
          <p:cNvPr id="20485" name="Rectangle 5"/>
          <p:cNvSpPr>
            <a:spLocks noGrp="1" noChangeArrowheads="1"/>
          </p:cNvSpPr>
          <p:nvPr>
            <p:ph type="title"/>
          </p:nvPr>
        </p:nvSpPr>
        <p:spPr/>
        <p:txBody>
          <a:bodyPr/>
          <a:lstStyle/>
          <a:p>
            <a:r>
              <a:rPr lang="en-US" dirty="0" smtClean="0"/>
              <a:t>Negative Professional</a:t>
            </a:r>
            <a:br>
              <a:rPr lang="en-US" dirty="0" smtClean="0"/>
            </a:br>
            <a:r>
              <a:rPr lang="en-US" dirty="0" smtClean="0"/>
              <a:t>Characteristics</a:t>
            </a:r>
            <a:endParaRPr lang="en-US" dirty="0"/>
          </a:p>
        </p:txBody>
      </p:sp>
      <p:sp>
        <p:nvSpPr>
          <p:cNvPr id="20486" name="Rectangle 6"/>
          <p:cNvSpPr>
            <a:spLocks noGrp="1" noChangeArrowheads="1"/>
          </p:cNvSpPr>
          <p:nvPr>
            <p:ph type="body" idx="1"/>
          </p:nvPr>
        </p:nvSpPr>
        <p:spPr>
          <a:xfrm>
            <a:off x="0" y="1484784"/>
            <a:ext cx="4104456" cy="4890864"/>
          </a:xfrm>
        </p:spPr>
        <p:txBody>
          <a:bodyPr/>
          <a:lstStyle/>
          <a:p>
            <a:pPr marL="0" indent="0">
              <a:buNone/>
            </a:pPr>
            <a:r>
              <a:rPr lang="en-US" b="1" dirty="0"/>
              <a:t>A. Clinical competency</a:t>
            </a:r>
          </a:p>
          <a:p>
            <a:pPr marL="0" indent="0">
              <a:spcBef>
                <a:spcPts val="0"/>
              </a:spcBef>
              <a:spcAft>
                <a:spcPts val="600"/>
              </a:spcAft>
              <a:buNone/>
            </a:pPr>
            <a:r>
              <a:rPr lang="en-US" dirty="0"/>
              <a:t>1. </a:t>
            </a:r>
            <a:r>
              <a:rPr lang="en-US" dirty="0" smtClean="0"/>
              <a:t>Deficient knowledge </a:t>
            </a:r>
            <a:br>
              <a:rPr lang="en-US" dirty="0" smtClean="0"/>
            </a:br>
            <a:r>
              <a:rPr lang="en-US" dirty="0" smtClean="0"/>
              <a:t>    and skill</a:t>
            </a:r>
            <a:endParaRPr lang="en-US" dirty="0"/>
          </a:p>
          <a:p>
            <a:pPr marL="0" indent="0">
              <a:spcBef>
                <a:spcPts val="0"/>
              </a:spcBef>
              <a:spcAft>
                <a:spcPts val="600"/>
              </a:spcAft>
              <a:buNone/>
            </a:pPr>
            <a:r>
              <a:rPr lang="en-US" dirty="0"/>
              <a:t>2. </a:t>
            </a:r>
            <a:r>
              <a:rPr lang="en-US" dirty="0" smtClean="0"/>
              <a:t>Ineffective </a:t>
            </a:r>
            <a:br>
              <a:rPr lang="en-US" dirty="0" smtClean="0"/>
            </a:br>
            <a:r>
              <a:rPr lang="en-US" dirty="0" smtClean="0"/>
              <a:t>    communication</a:t>
            </a:r>
            <a:endParaRPr lang="en-US" dirty="0"/>
          </a:p>
          <a:p>
            <a:pPr marL="0" indent="0">
              <a:spcBef>
                <a:spcPts val="0"/>
              </a:spcBef>
              <a:spcAft>
                <a:spcPts val="600"/>
              </a:spcAft>
              <a:buNone/>
            </a:pPr>
            <a:r>
              <a:rPr lang="en-US" dirty="0"/>
              <a:t>3. Poor </a:t>
            </a:r>
            <a:r>
              <a:rPr lang="en-US" dirty="0" smtClean="0"/>
              <a:t>clinical reasoning</a:t>
            </a:r>
            <a:endParaRPr lang="en-US" dirty="0"/>
          </a:p>
        </p:txBody>
      </p:sp>
      <p:sp>
        <p:nvSpPr>
          <p:cNvPr id="6" name="Rectangle 6"/>
          <p:cNvSpPr txBox="1">
            <a:spLocks noChangeArrowheads="1"/>
          </p:cNvSpPr>
          <p:nvPr/>
        </p:nvSpPr>
        <p:spPr bwMode="auto">
          <a:xfrm>
            <a:off x="4327781" y="1484784"/>
            <a:ext cx="4824536" cy="48908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lvl1pPr marL="230188" indent="-230188" algn="l" rtl="0" fontAlgn="base">
              <a:spcBef>
                <a:spcPct val="20000"/>
              </a:spcBef>
              <a:spcAft>
                <a:spcPct val="30000"/>
              </a:spcAft>
              <a:buFont typeface="Times" charset="0"/>
              <a:buChar char="•"/>
              <a:defRPr sz="2400">
                <a:solidFill>
                  <a:srgbClr val="003152"/>
                </a:solidFill>
                <a:latin typeface="+mn-lt"/>
                <a:ea typeface="+mn-ea"/>
                <a:cs typeface="+mn-cs"/>
              </a:defRPr>
            </a:lvl1pPr>
            <a:lvl2pPr marL="688975" indent="-230188" algn="l" rtl="0" fontAlgn="base">
              <a:spcBef>
                <a:spcPct val="20000"/>
              </a:spcBef>
              <a:spcAft>
                <a:spcPct val="0"/>
              </a:spcAft>
              <a:buFont typeface="Times" charset="0"/>
              <a:buChar char="•"/>
              <a:defRPr sz="2000">
                <a:solidFill>
                  <a:srgbClr val="557FA6"/>
                </a:solidFill>
                <a:latin typeface="+mn-lt"/>
                <a:ea typeface="+mn-ea"/>
                <a:cs typeface="+mn-cs"/>
              </a:defRPr>
            </a:lvl2pPr>
            <a:lvl3pPr marL="1196975" indent="-222250" algn="l" rtl="0" fontAlgn="base">
              <a:spcBef>
                <a:spcPct val="20000"/>
              </a:spcBef>
              <a:spcAft>
                <a:spcPct val="0"/>
              </a:spcAft>
              <a:buFont typeface="Times" charset="0"/>
              <a:buChar char="-"/>
              <a:defRPr>
                <a:solidFill>
                  <a:srgbClr val="557FA6"/>
                </a:solidFill>
                <a:latin typeface="+mn-lt"/>
                <a:ea typeface="+mn-ea"/>
                <a:cs typeface="+mn-cs"/>
              </a:defRPr>
            </a:lvl3pPr>
            <a:lvl4pPr marL="1770063" indent="-230188" algn="l" rtl="0" fontAlgn="base">
              <a:spcBef>
                <a:spcPct val="20000"/>
              </a:spcBef>
              <a:spcAft>
                <a:spcPct val="0"/>
              </a:spcAft>
              <a:buFont typeface="Times" charset="0"/>
              <a:buChar char="-"/>
              <a:defRPr sz="1600">
                <a:solidFill>
                  <a:srgbClr val="557FA6"/>
                </a:solidFill>
                <a:latin typeface="+mn-lt"/>
                <a:ea typeface="+mn-ea"/>
                <a:cs typeface="+mn-cs"/>
              </a:defRPr>
            </a:lvl4pPr>
            <a:lvl5pPr marL="2286000" indent="-246063" algn="l" rtl="0" fontAlgn="base">
              <a:spcBef>
                <a:spcPct val="20000"/>
              </a:spcBef>
              <a:spcAft>
                <a:spcPct val="0"/>
              </a:spcAft>
              <a:buFont typeface="Times" charset="0"/>
              <a:buChar char="-"/>
              <a:defRPr sz="1600">
                <a:solidFill>
                  <a:srgbClr val="557FA6"/>
                </a:solidFill>
                <a:latin typeface="+mn-lt"/>
                <a:ea typeface="+mn-ea"/>
                <a:cs typeface="+mn-cs"/>
              </a:defRPr>
            </a:lvl5pPr>
            <a:lvl6pPr marL="2743200" indent="-246063" algn="l" rtl="0" fontAlgn="base">
              <a:spcBef>
                <a:spcPct val="20000"/>
              </a:spcBef>
              <a:spcAft>
                <a:spcPct val="0"/>
              </a:spcAft>
              <a:buFont typeface="Times" charset="0"/>
              <a:buChar char="-"/>
              <a:defRPr sz="1600">
                <a:solidFill>
                  <a:srgbClr val="557FA6"/>
                </a:solidFill>
                <a:latin typeface="+mn-lt"/>
                <a:ea typeface="+mn-ea"/>
                <a:cs typeface="+mn-cs"/>
              </a:defRPr>
            </a:lvl6pPr>
            <a:lvl7pPr marL="3200400" indent="-246063" algn="l" rtl="0" fontAlgn="base">
              <a:spcBef>
                <a:spcPct val="20000"/>
              </a:spcBef>
              <a:spcAft>
                <a:spcPct val="0"/>
              </a:spcAft>
              <a:buFont typeface="Times" charset="0"/>
              <a:buChar char="-"/>
              <a:defRPr sz="1600">
                <a:solidFill>
                  <a:srgbClr val="557FA6"/>
                </a:solidFill>
                <a:latin typeface="+mn-lt"/>
                <a:ea typeface="+mn-ea"/>
                <a:cs typeface="+mn-cs"/>
              </a:defRPr>
            </a:lvl7pPr>
            <a:lvl8pPr marL="3657600" indent="-246063" algn="l" rtl="0" fontAlgn="base">
              <a:spcBef>
                <a:spcPct val="20000"/>
              </a:spcBef>
              <a:spcAft>
                <a:spcPct val="0"/>
              </a:spcAft>
              <a:buFont typeface="Times" charset="0"/>
              <a:buChar char="-"/>
              <a:defRPr sz="1600">
                <a:solidFill>
                  <a:srgbClr val="557FA6"/>
                </a:solidFill>
                <a:latin typeface="+mn-lt"/>
                <a:ea typeface="+mn-ea"/>
                <a:cs typeface="+mn-cs"/>
              </a:defRPr>
            </a:lvl8pPr>
            <a:lvl9pPr marL="4114800" indent="-246063" algn="l" rtl="0" fontAlgn="base">
              <a:spcBef>
                <a:spcPct val="20000"/>
              </a:spcBef>
              <a:spcAft>
                <a:spcPct val="0"/>
              </a:spcAft>
              <a:buFont typeface="Times" charset="0"/>
              <a:buChar char="-"/>
              <a:defRPr sz="1600">
                <a:solidFill>
                  <a:srgbClr val="557FA6"/>
                </a:solidFill>
                <a:latin typeface="+mn-lt"/>
                <a:ea typeface="+mn-ea"/>
                <a:cs typeface="+mn-cs"/>
              </a:defRPr>
            </a:lvl9pPr>
          </a:lstStyle>
          <a:p>
            <a:pPr marL="0" indent="0">
              <a:buNone/>
            </a:pPr>
            <a:r>
              <a:rPr lang="en-US" b="1" dirty="0" smtClean="0"/>
              <a:t>B. </a:t>
            </a:r>
            <a:r>
              <a:rPr lang="en-US" b="1" dirty="0"/>
              <a:t>Personal qualities</a:t>
            </a:r>
          </a:p>
          <a:p>
            <a:pPr marL="0" indent="0">
              <a:spcBef>
                <a:spcPts val="0"/>
              </a:spcBef>
              <a:spcAft>
                <a:spcPts val="600"/>
              </a:spcAft>
              <a:buNone/>
            </a:pPr>
            <a:r>
              <a:rPr lang="en-US" dirty="0"/>
              <a:t>4. Insensitive to patients’ </a:t>
            </a:r>
            <a:r>
              <a:rPr lang="en-US" dirty="0" smtClean="0"/>
              <a:t/>
            </a:r>
            <a:br>
              <a:rPr lang="en-US" dirty="0" smtClean="0"/>
            </a:br>
            <a:r>
              <a:rPr lang="en-US" dirty="0" smtClean="0"/>
              <a:t>    suffering</a:t>
            </a:r>
            <a:endParaRPr lang="en-US" dirty="0"/>
          </a:p>
          <a:p>
            <a:pPr marL="0" indent="0">
              <a:spcBef>
                <a:spcPts val="0"/>
              </a:spcBef>
              <a:spcAft>
                <a:spcPts val="600"/>
              </a:spcAft>
              <a:buNone/>
            </a:pPr>
            <a:r>
              <a:rPr lang="en-US" dirty="0"/>
              <a:t>5. Lapses in honesty and </a:t>
            </a:r>
            <a:r>
              <a:rPr lang="en-US" dirty="0" smtClean="0"/>
              <a:t/>
            </a:r>
            <a:br>
              <a:rPr lang="en-US" dirty="0" smtClean="0"/>
            </a:br>
            <a:r>
              <a:rPr lang="en-US" dirty="0" smtClean="0"/>
              <a:t>    integrity</a:t>
            </a:r>
            <a:endParaRPr lang="en-US" dirty="0"/>
          </a:p>
          <a:p>
            <a:pPr marL="0" indent="0">
              <a:spcBef>
                <a:spcPts val="0"/>
              </a:spcBef>
              <a:spcAft>
                <a:spcPts val="600"/>
              </a:spcAft>
              <a:buNone/>
            </a:pPr>
            <a:r>
              <a:rPr lang="en-US" dirty="0"/>
              <a:t>6. Dissatisfaction with the </a:t>
            </a:r>
            <a:r>
              <a:rPr lang="en-US" dirty="0" smtClean="0"/>
              <a:t/>
            </a:r>
            <a:br>
              <a:rPr lang="en-US" dirty="0" smtClean="0"/>
            </a:br>
            <a:r>
              <a:rPr lang="en-US" dirty="0" smtClean="0"/>
              <a:t>    practice </a:t>
            </a:r>
            <a:r>
              <a:rPr lang="en-US" dirty="0"/>
              <a:t>of medicine</a:t>
            </a:r>
          </a:p>
          <a:p>
            <a:pPr marL="0" indent="0">
              <a:spcBef>
                <a:spcPts val="0"/>
              </a:spcBef>
              <a:spcAft>
                <a:spcPts val="600"/>
              </a:spcAft>
              <a:buNone/>
            </a:pPr>
            <a:r>
              <a:rPr lang="en-US" dirty="0"/>
              <a:t>7. Ineffective interpersonal </a:t>
            </a:r>
            <a:r>
              <a:rPr lang="en-US" dirty="0" smtClean="0"/>
              <a:t/>
            </a:r>
            <a:br>
              <a:rPr lang="en-US" dirty="0" smtClean="0"/>
            </a:br>
            <a:r>
              <a:rPr lang="en-US" dirty="0" smtClean="0"/>
              <a:t>    skills</a:t>
            </a:r>
            <a:endParaRPr lang="en-US" dirty="0"/>
          </a:p>
          <a:p>
            <a:pPr marL="0" indent="0">
              <a:spcBef>
                <a:spcPts val="0"/>
              </a:spcBef>
              <a:spcAft>
                <a:spcPts val="600"/>
              </a:spcAft>
              <a:buNone/>
            </a:pPr>
            <a:r>
              <a:rPr lang="en-US" dirty="0"/>
              <a:t>8. Acceptance of mediocre </a:t>
            </a:r>
            <a:r>
              <a:rPr lang="en-US" dirty="0" smtClean="0"/>
              <a:t/>
            </a:r>
            <a:br>
              <a:rPr lang="en-US" dirty="0" smtClean="0"/>
            </a:br>
            <a:r>
              <a:rPr lang="en-US" dirty="0" smtClean="0"/>
              <a:t>    results</a:t>
            </a:r>
            <a:endParaRPr lang="en-US" dirty="0"/>
          </a:p>
          <a:p>
            <a:pPr marL="0" indent="0">
              <a:spcBef>
                <a:spcPts val="0"/>
              </a:spcBef>
              <a:spcAft>
                <a:spcPts val="600"/>
              </a:spcAft>
              <a:buNone/>
            </a:pPr>
            <a:r>
              <a:rPr lang="en-US" dirty="0"/>
              <a:t>9. Lack of collegiality</a:t>
            </a:r>
          </a:p>
          <a:p>
            <a:pPr marL="0" indent="0">
              <a:spcBef>
                <a:spcPts val="0"/>
              </a:spcBef>
              <a:spcAft>
                <a:spcPts val="600"/>
              </a:spcAft>
              <a:buNone/>
            </a:pPr>
            <a:r>
              <a:rPr lang="en-US" dirty="0"/>
              <a:t>10. </a:t>
            </a:r>
            <a:r>
              <a:rPr lang="en-US" dirty="0" err="1"/>
              <a:t>Humourless</a:t>
            </a:r>
            <a:r>
              <a:rPr lang="en-US" dirty="0"/>
              <a:t> approach</a:t>
            </a:r>
          </a:p>
        </p:txBody>
      </p:sp>
    </p:spTree>
    <p:extLst>
      <p:ext uri="{BB962C8B-B14F-4D97-AF65-F5344CB8AC3E}">
        <p14:creationId xmlns:p14="http://schemas.microsoft.com/office/powerpoint/2010/main" val="306290108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lgn="ctr">
              <a:buNone/>
            </a:pPr>
            <a:endParaRPr lang="en-US" dirty="0" smtClean="0"/>
          </a:p>
          <a:p>
            <a:pPr marL="0" indent="0" algn="ctr">
              <a:buNone/>
            </a:pPr>
            <a:endParaRPr lang="en-US" dirty="0"/>
          </a:p>
          <a:p>
            <a:pPr marL="0" indent="0" algn="ctr">
              <a:buNone/>
            </a:pPr>
            <a:r>
              <a:rPr lang="en-US" dirty="0" smtClean="0"/>
              <a:t>Worksheet T3</a:t>
            </a:r>
          </a:p>
          <a:p>
            <a:pPr algn="ctr"/>
            <a:endParaRPr lang="en-US" dirty="0"/>
          </a:p>
          <a:p>
            <a:pPr marL="0" indent="0" algn="ctr">
              <a:buNone/>
            </a:pPr>
            <a:r>
              <a:rPr lang="en-US" dirty="0" smtClean="0"/>
              <a:t>Professionalism Scenarios and Case Discussion</a:t>
            </a:r>
            <a:endParaRPr lang="en-US" dirty="0"/>
          </a:p>
        </p:txBody>
      </p:sp>
      <p:sp>
        <p:nvSpPr>
          <p:cNvPr id="4" name="Slide Number Placeholder 3"/>
          <p:cNvSpPr>
            <a:spLocks noGrp="1"/>
          </p:cNvSpPr>
          <p:nvPr>
            <p:ph type="sldNum" sz="quarter" idx="10"/>
          </p:nvPr>
        </p:nvSpPr>
        <p:spPr/>
        <p:txBody>
          <a:bodyPr/>
          <a:lstStyle/>
          <a:p>
            <a:fld id="{8E1C09A0-21D7-FE41-87AE-5D52617F0A43}" type="slidenum">
              <a:rPr lang="en-US" smtClean="0"/>
              <a:pPr/>
              <a:t>14</a:t>
            </a:fld>
            <a:endParaRPr lang="en-US" sz="1400">
              <a:latin typeface="Arial" charset="0"/>
            </a:endParaRPr>
          </a:p>
        </p:txBody>
      </p:sp>
    </p:spTree>
    <p:extLst>
      <p:ext uri="{BB962C8B-B14F-4D97-AF65-F5344CB8AC3E}">
        <p14:creationId xmlns:p14="http://schemas.microsoft.com/office/powerpoint/2010/main" val="250069118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Use role </a:t>
            </a:r>
            <a:r>
              <a:rPr lang="en-US" dirty="0" err="1"/>
              <a:t>modelling</a:t>
            </a:r>
            <a:r>
              <a:rPr lang="en-US" dirty="0"/>
              <a:t> to improve professional </a:t>
            </a:r>
            <a:r>
              <a:rPr lang="en-US" dirty="0" err="1" smtClean="0"/>
              <a:t>behaviour</a:t>
            </a:r>
            <a:endParaRPr lang="en-US" dirty="0"/>
          </a:p>
        </p:txBody>
      </p:sp>
      <p:sp>
        <p:nvSpPr>
          <p:cNvPr id="3" name="Content Placeholder 2"/>
          <p:cNvSpPr>
            <a:spLocks noGrp="1"/>
          </p:cNvSpPr>
          <p:nvPr>
            <p:ph idx="1"/>
          </p:nvPr>
        </p:nvSpPr>
        <p:spPr/>
        <p:txBody>
          <a:bodyPr/>
          <a:lstStyle/>
          <a:p>
            <a:pPr marL="0" indent="0">
              <a:buNone/>
            </a:pPr>
            <a:r>
              <a:rPr lang="en-US" dirty="0" smtClean="0"/>
              <a:t>1</a:t>
            </a:r>
            <a:r>
              <a:rPr lang="en-US" dirty="0"/>
              <a:t>. Active observation of role model</a:t>
            </a:r>
          </a:p>
          <a:p>
            <a:pPr marL="0" indent="0">
              <a:buNone/>
            </a:pPr>
            <a:r>
              <a:rPr lang="en-US" dirty="0"/>
              <a:t>2. Making the unconscious conscious</a:t>
            </a:r>
          </a:p>
          <a:p>
            <a:pPr marL="0" indent="0">
              <a:buNone/>
            </a:pPr>
            <a:r>
              <a:rPr lang="en-US" dirty="0"/>
              <a:t>3. Reflection and abstraction</a:t>
            </a:r>
          </a:p>
          <a:p>
            <a:pPr marL="0" indent="0">
              <a:buNone/>
            </a:pPr>
            <a:r>
              <a:rPr lang="en-US" dirty="0"/>
              <a:t>4. Translating insights into principles and </a:t>
            </a:r>
            <a:r>
              <a:rPr lang="en-US" dirty="0" smtClean="0"/>
              <a:t/>
            </a:r>
            <a:br>
              <a:rPr lang="en-US" dirty="0" smtClean="0"/>
            </a:br>
            <a:r>
              <a:rPr lang="en-US" dirty="0" smtClean="0"/>
              <a:t>    action</a:t>
            </a:r>
            <a:endParaRPr lang="en-US" dirty="0"/>
          </a:p>
          <a:p>
            <a:pPr marL="0" indent="0">
              <a:buNone/>
            </a:pPr>
            <a:r>
              <a:rPr lang="en-US" dirty="0"/>
              <a:t>5. Generalization and </a:t>
            </a:r>
            <a:r>
              <a:rPr lang="en-US" dirty="0" err="1"/>
              <a:t>behaviour</a:t>
            </a:r>
            <a:r>
              <a:rPr lang="en-US" dirty="0"/>
              <a:t> change</a:t>
            </a:r>
          </a:p>
        </p:txBody>
      </p:sp>
      <p:sp>
        <p:nvSpPr>
          <p:cNvPr id="4" name="Slide Number Placeholder 3"/>
          <p:cNvSpPr>
            <a:spLocks noGrp="1"/>
          </p:cNvSpPr>
          <p:nvPr>
            <p:ph type="sldNum" sz="quarter" idx="10"/>
          </p:nvPr>
        </p:nvSpPr>
        <p:spPr/>
        <p:txBody>
          <a:bodyPr/>
          <a:lstStyle/>
          <a:p>
            <a:fld id="{8E1C09A0-21D7-FE41-87AE-5D52617F0A43}" type="slidenum">
              <a:rPr lang="en-US" smtClean="0"/>
              <a:pPr/>
              <a:t>15</a:t>
            </a:fld>
            <a:endParaRPr lang="en-US" sz="1400">
              <a:latin typeface="Arial" charset="0"/>
            </a:endParaRPr>
          </a:p>
        </p:txBody>
      </p:sp>
    </p:spTree>
    <p:extLst>
      <p:ext uri="{BB962C8B-B14F-4D97-AF65-F5344CB8AC3E}">
        <p14:creationId xmlns:p14="http://schemas.microsoft.com/office/powerpoint/2010/main" val="319920810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Constructive coping </a:t>
            </a:r>
            <a:r>
              <a:rPr lang="en-US" dirty="0" smtClean="0"/>
              <a:t>skills</a:t>
            </a:r>
            <a:endParaRPr lang="en-US" dirty="0"/>
          </a:p>
        </p:txBody>
      </p:sp>
      <p:sp>
        <p:nvSpPr>
          <p:cNvPr id="3" name="Content Placeholder 2"/>
          <p:cNvSpPr>
            <a:spLocks noGrp="1"/>
          </p:cNvSpPr>
          <p:nvPr>
            <p:ph idx="1"/>
          </p:nvPr>
        </p:nvSpPr>
        <p:spPr/>
        <p:txBody>
          <a:bodyPr/>
          <a:lstStyle/>
          <a:p>
            <a:pPr marL="0" indent="0">
              <a:buNone/>
            </a:pPr>
            <a:r>
              <a:rPr lang="en-US" dirty="0"/>
              <a:t>Constructive coping </a:t>
            </a:r>
            <a:r>
              <a:rPr lang="en-US" dirty="0" smtClean="0"/>
              <a:t>skills </a:t>
            </a:r>
            <a:r>
              <a:rPr lang="en-US" dirty="0"/>
              <a:t>include:</a:t>
            </a:r>
          </a:p>
          <a:p>
            <a:pPr marL="0" indent="0">
              <a:buNone/>
            </a:pPr>
            <a:r>
              <a:rPr lang="en-US" dirty="0"/>
              <a:t>• Positive reframing</a:t>
            </a:r>
          </a:p>
          <a:p>
            <a:pPr marL="0" indent="0">
              <a:buNone/>
            </a:pPr>
            <a:r>
              <a:rPr lang="en-US" dirty="0"/>
              <a:t>• Finding meaning in work</a:t>
            </a:r>
          </a:p>
          <a:p>
            <a:pPr marL="0" indent="0">
              <a:buNone/>
            </a:pPr>
            <a:r>
              <a:rPr lang="en-US" dirty="0"/>
              <a:t>• Focusing on what is important in life</a:t>
            </a:r>
          </a:p>
          <a:p>
            <a:pPr marL="0" indent="0">
              <a:buNone/>
            </a:pPr>
            <a:r>
              <a:rPr lang="en-US" dirty="0"/>
              <a:t>• Maintaining a positive outlook and attitude </a:t>
            </a:r>
            <a:r>
              <a:rPr lang="en-US" dirty="0" smtClean="0"/>
              <a:t/>
            </a:r>
            <a:br>
              <a:rPr lang="en-US" dirty="0" smtClean="0"/>
            </a:br>
            <a:r>
              <a:rPr lang="en-US" dirty="0" smtClean="0"/>
              <a:t>   towards </a:t>
            </a:r>
            <a:r>
              <a:rPr lang="en-US" dirty="0"/>
              <a:t>work</a:t>
            </a:r>
          </a:p>
          <a:p>
            <a:pPr marL="0" indent="0">
              <a:buNone/>
            </a:pPr>
            <a:r>
              <a:rPr lang="en-US" dirty="0"/>
              <a:t>• Embracing an approach that stresses </a:t>
            </a:r>
            <a:r>
              <a:rPr lang="en-US" dirty="0" smtClean="0"/>
              <a:t>work-</a:t>
            </a:r>
            <a:br>
              <a:rPr lang="en-US" dirty="0" smtClean="0"/>
            </a:br>
            <a:r>
              <a:rPr lang="en-US" dirty="0" smtClean="0"/>
              <a:t>   life </a:t>
            </a:r>
            <a:r>
              <a:rPr lang="en-US" dirty="0"/>
              <a:t>balance</a:t>
            </a:r>
          </a:p>
        </p:txBody>
      </p:sp>
      <p:sp>
        <p:nvSpPr>
          <p:cNvPr id="4" name="Slide Number Placeholder 3"/>
          <p:cNvSpPr>
            <a:spLocks noGrp="1"/>
          </p:cNvSpPr>
          <p:nvPr>
            <p:ph type="sldNum" sz="quarter" idx="10"/>
          </p:nvPr>
        </p:nvSpPr>
        <p:spPr/>
        <p:txBody>
          <a:bodyPr/>
          <a:lstStyle/>
          <a:p>
            <a:fld id="{8E1C09A0-21D7-FE41-87AE-5D52617F0A43}" type="slidenum">
              <a:rPr lang="en-US" smtClean="0"/>
              <a:pPr/>
              <a:t>16</a:t>
            </a:fld>
            <a:endParaRPr lang="en-US" sz="1400">
              <a:latin typeface="Arial" charset="0"/>
            </a:endParaRPr>
          </a:p>
        </p:txBody>
      </p:sp>
    </p:spTree>
    <p:extLst>
      <p:ext uri="{BB962C8B-B14F-4D97-AF65-F5344CB8AC3E}">
        <p14:creationId xmlns:p14="http://schemas.microsoft.com/office/powerpoint/2010/main" val="102394083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3"/>
          <p:cNvSpPr>
            <a:spLocks noGrp="1"/>
          </p:cNvSpPr>
          <p:nvPr>
            <p:ph type="sldNum" sz="quarter" idx="10"/>
          </p:nvPr>
        </p:nvSpPr>
        <p:spPr/>
        <p:txBody>
          <a:bodyPr/>
          <a:lstStyle/>
          <a:p>
            <a:fld id="{E78214AF-B82D-C147-8BA6-A164DEC24991}" type="slidenum">
              <a:rPr lang="en-US"/>
              <a:pPr/>
              <a:t>17</a:t>
            </a:fld>
            <a:endParaRPr lang="en-US" sz="1400">
              <a:latin typeface="Arial" charset="0"/>
            </a:endParaRPr>
          </a:p>
        </p:txBody>
      </p:sp>
      <p:sp>
        <p:nvSpPr>
          <p:cNvPr id="20485" name="Rectangle 5"/>
          <p:cNvSpPr>
            <a:spLocks noGrp="1" noChangeArrowheads="1"/>
          </p:cNvSpPr>
          <p:nvPr>
            <p:ph type="title"/>
          </p:nvPr>
        </p:nvSpPr>
        <p:spPr/>
        <p:txBody>
          <a:bodyPr/>
          <a:lstStyle/>
          <a:p>
            <a:r>
              <a:rPr lang="en-US" dirty="0"/>
              <a:t>Wellness </a:t>
            </a:r>
            <a:r>
              <a:rPr lang="en-US" dirty="0" smtClean="0"/>
              <a:t>responsibilities</a:t>
            </a:r>
            <a:endParaRPr lang="en-US" dirty="0"/>
          </a:p>
        </p:txBody>
      </p:sp>
      <p:sp>
        <p:nvSpPr>
          <p:cNvPr id="20486" name="Rectangle 6"/>
          <p:cNvSpPr>
            <a:spLocks noGrp="1" noChangeArrowheads="1"/>
          </p:cNvSpPr>
          <p:nvPr>
            <p:ph type="body" idx="1"/>
          </p:nvPr>
        </p:nvSpPr>
        <p:spPr>
          <a:xfrm>
            <a:off x="683568" y="1556792"/>
            <a:ext cx="7539186" cy="4890864"/>
          </a:xfrm>
        </p:spPr>
        <p:txBody>
          <a:bodyPr/>
          <a:lstStyle/>
          <a:p>
            <a:pPr marL="0" indent="0">
              <a:buNone/>
            </a:pPr>
            <a:r>
              <a:rPr lang="en-US" sz="2200" dirty="0" smtClean="0"/>
              <a:t>1</a:t>
            </a:r>
            <a:r>
              <a:rPr lang="en-US" sz="2200" dirty="0"/>
              <a:t>. Only care for patients when well enough to do so</a:t>
            </a:r>
          </a:p>
          <a:p>
            <a:pPr marL="0" indent="0">
              <a:buNone/>
            </a:pPr>
            <a:r>
              <a:rPr lang="en-US" sz="2200" dirty="0"/>
              <a:t>2. Be aware of their own health, including </a:t>
            </a:r>
            <a:r>
              <a:rPr lang="en-US" sz="2200" dirty="0" smtClean="0"/>
              <a:t/>
            </a:r>
            <a:br>
              <a:rPr lang="en-US" sz="2200" dirty="0" smtClean="0"/>
            </a:br>
            <a:r>
              <a:rPr lang="en-US" sz="2200" dirty="0" smtClean="0"/>
              <a:t>    recognizing </a:t>
            </a:r>
            <a:r>
              <a:rPr lang="en-US" sz="2200" dirty="0"/>
              <a:t>when not well </a:t>
            </a:r>
            <a:r>
              <a:rPr lang="en-US" sz="2200" dirty="0" smtClean="0"/>
              <a:t>enough to </a:t>
            </a:r>
            <a:r>
              <a:rPr lang="en-US" sz="2200" dirty="0"/>
              <a:t>provide </a:t>
            </a:r>
            <a:r>
              <a:rPr lang="en-US" sz="2200" dirty="0" smtClean="0"/>
              <a:t/>
            </a:r>
            <a:br>
              <a:rPr lang="en-US" sz="2200" dirty="0" smtClean="0"/>
            </a:br>
            <a:r>
              <a:rPr lang="en-US" sz="2200" dirty="0" smtClean="0"/>
              <a:t>    competent </a:t>
            </a:r>
            <a:r>
              <a:rPr lang="en-US" sz="2200" dirty="0"/>
              <a:t>care</a:t>
            </a:r>
          </a:p>
          <a:p>
            <a:pPr marL="0" indent="0">
              <a:buNone/>
            </a:pPr>
            <a:r>
              <a:rPr lang="en-US" sz="2200" dirty="0"/>
              <a:t>3. Obtain help in order to ensure their own wellness</a:t>
            </a:r>
          </a:p>
          <a:p>
            <a:pPr marL="0" indent="0">
              <a:buNone/>
            </a:pPr>
            <a:r>
              <a:rPr lang="en-US" sz="2200" dirty="0"/>
              <a:t>4. Adjust their practice to ensure that patients can </a:t>
            </a:r>
            <a:r>
              <a:rPr lang="en-US" sz="2200" dirty="0" smtClean="0"/>
              <a:t/>
            </a:r>
            <a:br>
              <a:rPr lang="en-US" sz="2200" dirty="0" smtClean="0"/>
            </a:br>
            <a:r>
              <a:rPr lang="en-US" sz="2200" dirty="0" smtClean="0"/>
              <a:t>    and </a:t>
            </a:r>
            <a:r>
              <a:rPr lang="en-US" sz="2200" dirty="0"/>
              <a:t>do receive </a:t>
            </a:r>
            <a:r>
              <a:rPr lang="en-US" sz="2200" dirty="0" smtClean="0"/>
              <a:t>appropriate care</a:t>
            </a:r>
            <a:endParaRPr lang="en-US" sz="2200" dirty="0"/>
          </a:p>
          <a:p>
            <a:pPr marL="0" indent="0">
              <a:buNone/>
            </a:pPr>
            <a:r>
              <a:rPr lang="en-US" sz="2200" dirty="0"/>
              <a:t>5. Recognizing limits imposed by fatigue, stress or </a:t>
            </a:r>
            <a:r>
              <a:rPr lang="en-US" sz="2200" dirty="0" smtClean="0"/>
              <a:t/>
            </a:r>
            <a:br>
              <a:rPr lang="en-US" sz="2200" dirty="0" smtClean="0"/>
            </a:br>
            <a:r>
              <a:rPr lang="en-US" sz="2200" dirty="0" smtClean="0"/>
              <a:t>    illness </a:t>
            </a:r>
            <a:r>
              <a:rPr lang="en-US" sz="2200" dirty="0"/>
              <a:t>and taking care </a:t>
            </a:r>
            <a:r>
              <a:rPr lang="en-US" sz="2200" dirty="0" smtClean="0"/>
              <a:t>to ensure </a:t>
            </a:r>
            <a:r>
              <a:rPr lang="en-US" sz="2200" dirty="0"/>
              <a:t>a healthy </a:t>
            </a:r>
            <a:r>
              <a:rPr lang="en-US" sz="2200" dirty="0" smtClean="0"/>
              <a:t>work-</a:t>
            </a:r>
            <a:br>
              <a:rPr lang="en-US" sz="2200" dirty="0" smtClean="0"/>
            </a:br>
            <a:r>
              <a:rPr lang="en-US" sz="2200" dirty="0" smtClean="0"/>
              <a:t>    life </a:t>
            </a:r>
            <a:r>
              <a:rPr lang="en-US" sz="2200" dirty="0"/>
              <a:t>balance</a:t>
            </a:r>
          </a:p>
          <a:p>
            <a:pPr marL="0" indent="0">
              <a:buNone/>
            </a:pPr>
            <a:r>
              <a:rPr lang="en-US" sz="2200" dirty="0"/>
              <a:t>6. Avoid self-treatment</a:t>
            </a:r>
          </a:p>
        </p:txBody>
      </p:sp>
    </p:spTree>
    <p:extLst>
      <p:ext uri="{BB962C8B-B14F-4D97-AF65-F5344CB8AC3E}">
        <p14:creationId xmlns:p14="http://schemas.microsoft.com/office/powerpoint/2010/main" val="213062327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Personal health </a:t>
            </a:r>
            <a:r>
              <a:rPr lang="en-US" dirty="0" smtClean="0"/>
              <a:t>activities</a:t>
            </a:r>
            <a:endParaRPr lang="en-US" dirty="0"/>
          </a:p>
        </p:txBody>
      </p:sp>
      <p:sp>
        <p:nvSpPr>
          <p:cNvPr id="3" name="Content Placeholder 2"/>
          <p:cNvSpPr>
            <a:spLocks noGrp="1"/>
          </p:cNvSpPr>
          <p:nvPr>
            <p:ph idx="1"/>
          </p:nvPr>
        </p:nvSpPr>
        <p:spPr/>
        <p:txBody>
          <a:bodyPr/>
          <a:lstStyle/>
          <a:p>
            <a:pPr marL="0" indent="0">
              <a:buNone/>
            </a:pPr>
            <a:r>
              <a:rPr lang="en-US" dirty="0"/>
              <a:t>Personal health activities are associated with lower rates of </a:t>
            </a:r>
            <a:r>
              <a:rPr lang="en-US" dirty="0" smtClean="0"/>
              <a:t>burnout and </a:t>
            </a:r>
            <a:r>
              <a:rPr lang="en-US" dirty="0"/>
              <a:t>improved quality of life</a:t>
            </a:r>
          </a:p>
          <a:p>
            <a:pPr marL="0" indent="0">
              <a:buNone/>
            </a:pPr>
            <a:r>
              <a:rPr lang="en-US" dirty="0"/>
              <a:t>• Weekly aerobic and weight training to </a:t>
            </a:r>
            <a:r>
              <a:rPr lang="en-US" dirty="0" smtClean="0"/>
              <a:t/>
            </a:r>
            <a:br>
              <a:rPr lang="en-US" dirty="0" smtClean="0"/>
            </a:br>
            <a:r>
              <a:rPr lang="en-US" dirty="0" smtClean="0"/>
              <a:t>   recommended </a:t>
            </a:r>
            <a:r>
              <a:rPr lang="en-US" dirty="0"/>
              <a:t>levels</a:t>
            </a:r>
          </a:p>
          <a:p>
            <a:pPr marL="0" indent="0">
              <a:buNone/>
            </a:pPr>
            <a:r>
              <a:rPr lang="en-US" dirty="0"/>
              <a:t>• Annual visits to primary care provider (i.e. </a:t>
            </a:r>
            <a:r>
              <a:rPr lang="en-US" dirty="0" smtClean="0"/>
              <a:t/>
            </a:r>
            <a:br>
              <a:rPr lang="en-US" dirty="0" smtClean="0"/>
            </a:br>
            <a:r>
              <a:rPr lang="en-US" dirty="0" smtClean="0"/>
              <a:t>   family </a:t>
            </a:r>
            <a:r>
              <a:rPr lang="en-US" dirty="0"/>
              <a:t>physician)</a:t>
            </a:r>
          </a:p>
          <a:p>
            <a:pPr marL="0" indent="0">
              <a:buNone/>
            </a:pPr>
            <a:r>
              <a:rPr lang="en-US" dirty="0"/>
              <a:t>• Routine required health screening practices</a:t>
            </a:r>
          </a:p>
        </p:txBody>
      </p:sp>
      <p:sp>
        <p:nvSpPr>
          <p:cNvPr id="4" name="Slide Number Placeholder 3"/>
          <p:cNvSpPr>
            <a:spLocks noGrp="1"/>
          </p:cNvSpPr>
          <p:nvPr>
            <p:ph type="sldNum" sz="quarter" idx="10"/>
          </p:nvPr>
        </p:nvSpPr>
        <p:spPr/>
        <p:txBody>
          <a:bodyPr/>
          <a:lstStyle/>
          <a:p>
            <a:fld id="{8E1C09A0-21D7-FE41-87AE-5D52617F0A43}" type="slidenum">
              <a:rPr lang="en-US" smtClean="0"/>
              <a:pPr/>
              <a:t>18</a:t>
            </a:fld>
            <a:endParaRPr lang="en-US" sz="1400">
              <a:latin typeface="Arial" charset="0"/>
            </a:endParaRPr>
          </a:p>
        </p:txBody>
      </p:sp>
    </p:spTree>
    <p:extLst>
      <p:ext uri="{BB962C8B-B14F-4D97-AF65-F5344CB8AC3E}">
        <p14:creationId xmlns:p14="http://schemas.microsoft.com/office/powerpoint/2010/main" val="260730704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Resilience, wellness </a:t>
            </a:r>
            <a:r>
              <a:rPr lang="en-US" dirty="0" smtClean="0"/>
              <a:t/>
            </a:r>
            <a:br>
              <a:rPr lang="en-US" dirty="0" smtClean="0"/>
            </a:br>
            <a:r>
              <a:rPr lang="en-US" dirty="0" smtClean="0"/>
              <a:t>and self- care</a:t>
            </a:r>
            <a:endParaRPr lang="en-US" b="1" dirty="0"/>
          </a:p>
        </p:txBody>
      </p:sp>
      <p:sp>
        <p:nvSpPr>
          <p:cNvPr id="3" name="Content Placeholder 2"/>
          <p:cNvSpPr>
            <a:spLocks noGrp="1"/>
          </p:cNvSpPr>
          <p:nvPr>
            <p:ph idx="1"/>
          </p:nvPr>
        </p:nvSpPr>
        <p:spPr/>
        <p:txBody>
          <a:bodyPr/>
          <a:lstStyle/>
          <a:p>
            <a:pPr marL="0" indent="0">
              <a:buNone/>
            </a:pPr>
            <a:r>
              <a:rPr lang="en-US" dirty="0" smtClean="0"/>
              <a:t>1</a:t>
            </a:r>
            <a:r>
              <a:rPr lang="en-US" dirty="0"/>
              <a:t>. Have a family doctor</a:t>
            </a:r>
          </a:p>
          <a:p>
            <a:pPr marL="0" indent="0">
              <a:buNone/>
            </a:pPr>
            <a:r>
              <a:rPr lang="en-US" dirty="0"/>
              <a:t>2. Sleep right</a:t>
            </a:r>
          </a:p>
          <a:p>
            <a:pPr marL="0" indent="0">
              <a:buNone/>
            </a:pPr>
            <a:r>
              <a:rPr lang="en-US" dirty="0"/>
              <a:t>3. Eat well</a:t>
            </a:r>
          </a:p>
          <a:p>
            <a:pPr marL="0" indent="0">
              <a:buNone/>
            </a:pPr>
            <a:r>
              <a:rPr lang="en-US" dirty="0"/>
              <a:t>4. Exercise regularly</a:t>
            </a:r>
          </a:p>
          <a:p>
            <a:pPr marL="0" indent="0">
              <a:buNone/>
            </a:pPr>
            <a:r>
              <a:rPr lang="en-US" dirty="0"/>
              <a:t>5. Stay connected</a:t>
            </a:r>
          </a:p>
        </p:txBody>
      </p:sp>
      <p:sp>
        <p:nvSpPr>
          <p:cNvPr id="4" name="Slide Number Placeholder 3"/>
          <p:cNvSpPr>
            <a:spLocks noGrp="1"/>
          </p:cNvSpPr>
          <p:nvPr>
            <p:ph type="sldNum" sz="quarter" idx="10"/>
          </p:nvPr>
        </p:nvSpPr>
        <p:spPr/>
        <p:txBody>
          <a:bodyPr/>
          <a:lstStyle/>
          <a:p>
            <a:fld id="{8E1C09A0-21D7-FE41-87AE-5D52617F0A43}" type="slidenum">
              <a:rPr lang="en-US" smtClean="0"/>
              <a:pPr/>
              <a:t>19</a:t>
            </a:fld>
            <a:endParaRPr lang="en-US" sz="1400">
              <a:latin typeface="Arial" charset="0"/>
            </a:endParaRPr>
          </a:p>
        </p:txBody>
      </p:sp>
    </p:spTree>
    <p:extLst>
      <p:ext uri="{BB962C8B-B14F-4D97-AF65-F5344CB8AC3E}">
        <p14:creationId xmlns:p14="http://schemas.microsoft.com/office/powerpoint/2010/main" val="25722834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72F40FBA-3301-A84E-9647-1849E66ACCE1}" type="slidenum">
              <a:rPr lang="en-US"/>
              <a:pPr/>
              <a:t>2</a:t>
            </a:fld>
            <a:endParaRPr lang="en-US" sz="1400">
              <a:latin typeface="Arial" charset="0"/>
            </a:endParaRPr>
          </a:p>
        </p:txBody>
      </p:sp>
      <p:sp>
        <p:nvSpPr>
          <p:cNvPr id="7208" name="Rectangle 40"/>
          <p:cNvSpPr>
            <a:spLocks noGrp="1" noChangeArrowheads="1"/>
          </p:cNvSpPr>
          <p:nvPr>
            <p:ph type="title"/>
          </p:nvPr>
        </p:nvSpPr>
        <p:spPr/>
        <p:txBody>
          <a:bodyPr/>
          <a:lstStyle/>
          <a:p>
            <a:pPr marL="0" indent="0"/>
            <a:endParaRPr lang="en-US" dirty="0"/>
          </a:p>
        </p:txBody>
      </p:sp>
      <p:sp>
        <p:nvSpPr>
          <p:cNvPr id="7209" name="Rectangle 41"/>
          <p:cNvSpPr>
            <a:spLocks noGrp="1" noChangeArrowheads="1"/>
          </p:cNvSpPr>
          <p:nvPr>
            <p:ph type="body" idx="1"/>
          </p:nvPr>
        </p:nvSpPr>
        <p:spPr/>
        <p:txBody>
          <a:bodyPr/>
          <a:lstStyle/>
          <a:p>
            <a:pPr marL="0" indent="0">
              <a:buNone/>
            </a:pPr>
            <a:r>
              <a:rPr lang="en-CA" sz="2000" dirty="0" smtClean="0"/>
              <a:t>The </a:t>
            </a:r>
            <a:r>
              <a:rPr lang="en-CA" sz="2000" dirty="0"/>
              <a:t>unmodified content below was created for the </a:t>
            </a:r>
            <a:r>
              <a:rPr lang="en-CA" sz="2000" i="1" dirty="0"/>
              <a:t>CanMEDS Teaching and Assessment Tools Guide </a:t>
            </a:r>
            <a:r>
              <a:rPr lang="en-CA" sz="2000" dirty="0"/>
              <a:t>by </a:t>
            </a:r>
            <a:r>
              <a:rPr lang="en-CA" sz="2000" dirty="0" smtClean="0"/>
              <a:t>S Glover </a:t>
            </a:r>
            <a:r>
              <a:rPr lang="en-CA" sz="2000" dirty="0" smtClean="0"/>
              <a:t>Takahashi and </a:t>
            </a:r>
            <a:r>
              <a:rPr lang="en-CA" sz="2000" dirty="0"/>
              <a:t>is owned by the Royal College of Physicians and Surgeons of Canada. You may use, reproduce and modify the content for your own non-commercial purposes provided that your modifications are clearly indicated and you provide attribution to the Royal College.  The Royal College may revoke this permission at any time by providing written notice.  </a:t>
            </a:r>
            <a:endParaRPr lang="en-US" sz="2000" dirty="0"/>
          </a:p>
          <a:p>
            <a:pPr marL="0" indent="0">
              <a:buNone/>
            </a:pPr>
            <a:r>
              <a:rPr lang="en-CA" sz="2000" b="1" u="sng" dirty="0"/>
              <a:t>NOTICE:  The content below may have been modified from its original form and may not represent the opinion or views of the Royal College</a:t>
            </a:r>
            <a:r>
              <a:rPr lang="en-CA" sz="2000" b="1" u="sng" dirty="0" smtClean="0"/>
              <a:t>.</a:t>
            </a:r>
            <a:endParaRPr lang="en-US" sz="2000" dirty="0"/>
          </a:p>
        </p:txBody>
      </p:sp>
    </p:spTree>
    <p:extLst>
      <p:ext uri="{BB962C8B-B14F-4D97-AF65-F5344CB8AC3E}">
        <p14:creationId xmlns:p14="http://schemas.microsoft.com/office/powerpoint/2010/main" val="10086304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Signs of concern about </a:t>
            </a:r>
            <a:r>
              <a:rPr lang="en-US" dirty="0" smtClean="0"/>
              <a:t>wellness</a:t>
            </a:r>
            <a:endParaRPr lang="en-US" dirty="0"/>
          </a:p>
        </p:txBody>
      </p:sp>
      <p:sp>
        <p:nvSpPr>
          <p:cNvPr id="3" name="Content Placeholder 2"/>
          <p:cNvSpPr>
            <a:spLocks noGrp="1"/>
          </p:cNvSpPr>
          <p:nvPr>
            <p:ph idx="1"/>
          </p:nvPr>
        </p:nvSpPr>
        <p:spPr/>
        <p:txBody>
          <a:bodyPr/>
          <a:lstStyle/>
          <a:p>
            <a:pPr marL="0" indent="0">
              <a:buNone/>
            </a:pPr>
            <a:r>
              <a:rPr lang="en-US" dirty="0" smtClean="0"/>
              <a:t>• </a:t>
            </a:r>
            <a:r>
              <a:rPr lang="en-US" dirty="0"/>
              <a:t>Sudden or trend for isolation or absence </a:t>
            </a:r>
            <a:r>
              <a:rPr lang="en-US" dirty="0" smtClean="0"/>
              <a:t/>
            </a:r>
            <a:br>
              <a:rPr lang="en-US" dirty="0" smtClean="0"/>
            </a:br>
            <a:r>
              <a:rPr lang="en-US" dirty="0" smtClean="0"/>
              <a:t>   such </a:t>
            </a:r>
            <a:r>
              <a:rPr lang="en-US" dirty="0"/>
              <a:t>as not showing up for work</a:t>
            </a:r>
            <a:r>
              <a:rPr lang="en-US" dirty="0" smtClean="0"/>
              <a:t>, rounds</a:t>
            </a:r>
            <a:r>
              <a:rPr lang="en-US" dirty="0"/>
              <a:t>, </a:t>
            </a:r>
            <a:r>
              <a:rPr lang="en-US" dirty="0" smtClean="0"/>
              <a:t/>
            </a:r>
            <a:br>
              <a:rPr lang="en-US" dirty="0" smtClean="0"/>
            </a:br>
            <a:r>
              <a:rPr lang="en-US" dirty="0" smtClean="0"/>
              <a:t>   meeting</a:t>
            </a:r>
            <a:r>
              <a:rPr lang="en-US" dirty="0"/>
              <a:t>, assignments</a:t>
            </a:r>
          </a:p>
          <a:p>
            <a:pPr marL="0" indent="0">
              <a:buNone/>
            </a:pPr>
            <a:r>
              <a:rPr lang="en-US" dirty="0"/>
              <a:t>• Mood swings, teary, unusual or easily </a:t>
            </a:r>
            <a:r>
              <a:rPr lang="en-US" dirty="0" smtClean="0"/>
              <a:t/>
            </a:r>
            <a:br>
              <a:rPr lang="en-US" dirty="0" smtClean="0"/>
            </a:br>
            <a:r>
              <a:rPr lang="en-US" dirty="0" smtClean="0"/>
              <a:t>   irritated </a:t>
            </a:r>
            <a:r>
              <a:rPr lang="en-US" dirty="0"/>
              <a:t>or frustrated</a:t>
            </a:r>
          </a:p>
          <a:p>
            <a:pPr marL="0" indent="0">
              <a:buNone/>
            </a:pPr>
            <a:r>
              <a:rPr lang="en-US" dirty="0"/>
              <a:t>• Often late to work or late with assignments</a:t>
            </a:r>
          </a:p>
          <a:p>
            <a:pPr marL="0" indent="0">
              <a:buNone/>
            </a:pPr>
            <a:r>
              <a:rPr lang="en-US" dirty="0"/>
              <a:t>• More absences than is usual or typical</a:t>
            </a:r>
          </a:p>
          <a:p>
            <a:pPr marL="0" indent="0">
              <a:buNone/>
            </a:pPr>
            <a:r>
              <a:rPr lang="en-US" dirty="0"/>
              <a:t>• </a:t>
            </a:r>
            <a:r>
              <a:rPr lang="en-US" dirty="0" err="1"/>
              <a:t>Dishevelled</a:t>
            </a:r>
            <a:r>
              <a:rPr lang="en-US" dirty="0"/>
              <a:t>, unkempt or loss of attention to </a:t>
            </a:r>
            <a:r>
              <a:rPr lang="en-US" dirty="0" smtClean="0"/>
              <a:t/>
            </a:r>
            <a:br>
              <a:rPr lang="en-US" dirty="0" smtClean="0"/>
            </a:br>
            <a:r>
              <a:rPr lang="en-US" dirty="0" smtClean="0"/>
              <a:t>   self </a:t>
            </a:r>
            <a:r>
              <a:rPr lang="en-US" dirty="0"/>
              <a:t>and grooming</a:t>
            </a:r>
          </a:p>
          <a:p>
            <a:pPr marL="0" indent="0">
              <a:buNone/>
            </a:pPr>
            <a:r>
              <a:rPr lang="en-US" dirty="0"/>
              <a:t>• Appearance or suspicion of over </a:t>
            </a:r>
            <a:r>
              <a:rPr lang="en-US" dirty="0" smtClean="0"/>
              <a:t/>
            </a:r>
            <a:br>
              <a:rPr lang="en-US" dirty="0" smtClean="0"/>
            </a:br>
            <a:r>
              <a:rPr lang="en-US" dirty="0" smtClean="0"/>
              <a:t>   consumption </a:t>
            </a:r>
            <a:r>
              <a:rPr lang="en-US" dirty="0"/>
              <a:t>of alcohol or </a:t>
            </a:r>
            <a:r>
              <a:rPr lang="en-US" dirty="0" smtClean="0"/>
              <a:t>other substances</a:t>
            </a:r>
            <a:endParaRPr lang="en-US" dirty="0"/>
          </a:p>
        </p:txBody>
      </p:sp>
      <p:sp>
        <p:nvSpPr>
          <p:cNvPr id="4" name="Slide Number Placeholder 3"/>
          <p:cNvSpPr>
            <a:spLocks noGrp="1"/>
          </p:cNvSpPr>
          <p:nvPr>
            <p:ph type="sldNum" sz="quarter" idx="10"/>
          </p:nvPr>
        </p:nvSpPr>
        <p:spPr/>
        <p:txBody>
          <a:bodyPr/>
          <a:lstStyle/>
          <a:p>
            <a:fld id="{8E1C09A0-21D7-FE41-87AE-5D52617F0A43}" type="slidenum">
              <a:rPr lang="en-US" smtClean="0"/>
              <a:pPr/>
              <a:t>20</a:t>
            </a:fld>
            <a:endParaRPr lang="en-US" sz="1400">
              <a:latin typeface="Arial" charset="0"/>
            </a:endParaRPr>
          </a:p>
        </p:txBody>
      </p:sp>
    </p:spTree>
    <p:extLst>
      <p:ext uri="{BB962C8B-B14F-4D97-AF65-F5344CB8AC3E}">
        <p14:creationId xmlns:p14="http://schemas.microsoft.com/office/powerpoint/2010/main" val="206277762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3"/>
          <p:cNvSpPr>
            <a:spLocks noGrp="1"/>
          </p:cNvSpPr>
          <p:nvPr>
            <p:ph type="sldNum" sz="quarter" idx="10"/>
          </p:nvPr>
        </p:nvSpPr>
        <p:spPr/>
        <p:txBody>
          <a:bodyPr/>
          <a:lstStyle/>
          <a:p>
            <a:fld id="{E78214AF-B82D-C147-8BA6-A164DEC24991}" type="slidenum">
              <a:rPr lang="en-US"/>
              <a:pPr/>
              <a:t>21</a:t>
            </a:fld>
            <a:endParaRPr lang="en-US" sz="1400">
              <a:latin typeface="Arial" charset="0"/>
            </a:endParaRPr>
          </a:p>
        </p:txBody>
      </p:sp>
      <p:sp>
        <p:nvSpPr>
          <p:cNvPr id="20485" name="Rectangle 5"/>
          <p:cNvSpPr>
            <a:spLocks noGrp="1" noChangeArrowheads="1"/>
          </p:cNvSpPr>
          <p:nvPr>
            <p:ph type="title"/>
          </p:nvPr>
        </p:nvSpPr>
        <p:spPr/>
        <p:txBody>
          <a:bodyPr/>
          <a:lstStyle/>
          <a:p>
            <a:r>
              <a:rPr lang="en-US" dirty="0" smtClean="0"/>
              <a:t>Objectives</a:t>
            </a:r>
            <a:endParaRPr lang="en-US" dirty="0"/>
          </a:p>
        </p:txBody>
      </p:sp>
      <p:sp>
        <p:nvSpPr>
          <p:cNvPr id="20486" name="Rectangle 6"/>
          <p:cNvSpPr>
            <a:spLocks noGrp="1" noChangeArrowheads="1"/>
          </p:cNvSpPr>
          <p:nvPr>
            <p:ph type="body" idx="1"/>
          </p:nvPr>
        </p:nvSpPr>
        <p:spPr>
          <a:xfrm>
            <a:off x="683568" y="1556792"/>
            <a:ext cx="7539186" cy="4890864"/>
          </a:xfrm>
        </p:spPr>
        <p:txBody>
          <a:bodyPr/>
          <a:lstStyle/>
          <a:p>
            <a:pPr marL="0" indent="0">
              <a:buNone/>
            </a:pPr>
            <a:endParaRPr lang="en-US" dirty="0" smtClean="0">
              <a:ea typeface="MS Mincho"/>
              <a:cs typeface="Times New Roman"/>
            </a:endParaRPr>
          </a:p>
          <a:p>
            <a:pPr marL="0" lvl="0" indent="0">
              <a:buNone/>
            </a:pPr>
            <a:r>
              <a:rPr lang="en-US" dirty="0"/>
              <a:t>1. Recognize the process and content of </a:t>
            </a:r>
            <a:br>
              <a:rPr lang="en-US" dirty="0"/>
            </a:br>
            <a:r>
              <a:rPr lang="en-US" dirty="0"/>
              <a:t>    Professional Role</a:t>
            </a:r>
          </a:p>
          <a:p>
            <a:pPr marL="0" lvl="0" indent="0">
              <a:buNone/>
            </a:pPr>
            <a:r>
              <a:rPr lang="en-US" dirty="0"/>
              <a:t>2. Apply professionalism skills to examples </a:t>
            </a:r>
            <a:br>
              <a:rPr lang="en-US" dirty="0"/>
            </a:br>
            <a:r>
              <a:rPr lang="en-US" dirty="0"/>
              <a:t>    from everyday practice</a:t>
            </a:r>
          </a:p>
          <a:p>
            <a:pPr marL="0" lvl="0" indent="0">
              <a:buNone/>
            </a:pPr>
            <a:r>
              <a:rPr lang="en-US" dirty="0"/>
              <a:t>3. Develop a personal professionalism </a:t>
            </a:r>
            <a:br>
              <a:rPr lang="en-US" dirty="0"/>
            </a:br>
            <a:r>
              <a:rPr lang="en-US" dirty="0"/>
              <a:t>    resource for everyday practice</a:t>
            </a:r>
          </a:p>
        </p:txBody>
      </p:sp>
    </p:spTree>
    <p:extLst>
      <p:ext uri="{BB962C8B-B14F-4D97-AF65-F5344CB8AC3E}">
        <p14:creationId xmlns:p14="http://schemas.microsoft.com/office/powerpoint/2010/main" val="299025408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3"/>
          <p:cNvSpPr>
            <a:spLocks noGrp="1"/>
          </p:cNvSpPr>
          <p:nvPr>
            <p:ph type="sldNum" sz="quarter" idx="10"/>
          </p:nvPr>
        </p:nvSpPr>
        <p:spPr/>
        <p:txBody>
          <a:bodyPr/>
          <a:lstStyle/>
          <a:p>
            <a:fld id="{E78214AF-B82D-C147-8BA6-A164DEC24991}" type="slidenum">
              <a:rPr lang="en-US"/>
              <a:pPr/>
              <a:t>22</a:t>
            </a:fld>
            <a:endParaRPr lang="en-US" sz="1400">
              <a:latin typeface="Arial" charset="0"/>
            </a:endParaRPr>
          </a:p>
        </p:txBody>
      </p:sp>
      <p:sp>
        <p:nvSpPr>
          <p:cNvPr id="20485" name="Rectangle 5"/>
          <p:cNvSpPr>
            <a:spLocks noGrp="1" noChangeArrowheads="1"/>
          </p:cNvSpPr>
          <p:nvPr>
            <p:ph type="title"/>
          </p:nvPr>
        </p:nvSpPr>
        <p:spPr/>
        <p:txBody>
          <a:bodyPr/>
          <a:lstStyle/>
          <a:p>
            <a:r>
              <a:rPr lang="en-US" dirty="0" smtClean="0"/>
              <a:t>References</a:t>
            </a:r>
            <a:endParaRPr lang="en-US" dirty="0"/>
          </a:p>
        </p:txBody>
      </p:sp>
      <p:sp>
        <p:nvSpPr>
          <p:cNvPr id="20486" name="Rectangle 6"/>
          <p:cNvSpPr>
            <a:spLocks noGrp="1" noChangeArrowheads="1"/>
          </p:cNvSpPr>
          <p:nvPr>
            <p:ph type="body" idx="1"/>
          </p:nvPr>
        </p:nvSpPr>
        <p:spPr>
          <a:xfrm>
            <a:off x="683568" y="1556792"/>
            <a:ext cx="7539186" cy="4890864"/>
          </a:xfrm>
        </p:spPr>
        <p:txBody>
          <a:bodyPr/>
          <a:lstStyle/>
          <a:p>
            <a:r>
              <a:rPr lang="en-US" sz="1800" dirty="0"/>
              <a:t>The Canadian Medical Protective Association. Physician professionalism – is it still relevant? CMPA Perspective, 2012;October special edition;4-6.</a:t>
            </a:r>
          </a:p>
          <a:p>
            <a:r>
              <a:rPr lang="en-US" sz="1800" dirty="0" err="1" smtClean="0"/>
              <a:t>Cruess</a:t>
            </a:r>
            <a:r>
              <a:rPr lang="en-US" sz="1800" dirty="0" smtClean="0"/>
              <a:t> </a:t>
            </a:r>
            <a:r>
              <a:rPr lang="en-US" sz="1800" dirty="0"/>
              <a:t>RL, </a:t>
            </a:r>
            <a:r>
              <a:rPr lang="en-US" sz="1800" dirty="0" err="1"/>
              <a:t>Cruess</a:t>
            </a:r>
            <a:r>
              <a:rPr lang="en-US" sz="1800" dirty="0"/>
              <a:t> SR, Boudreau JD, Snell L, </a:t>
            </a:r>
            <a:r>
              <a:rPr lang="en-US" sz="1800" dirty="0" err="1"/>
              <a:t>Steinert</a:t>
            </a:r>
            <a:r>
              <a:rPr lang="en-US" sz="1800" dirty="0"/>
              <a:t> Y. Reframing medical education to support professional identity formation. </a:t>
            </a:r>
            <a:r>
              <a:rPr lang="en-US" sz="1800" dirty="0" err="1"/>
              <a:t>Acad</a:t>
            </a:r>
            <a:r>
              <a:rPr lang="en-US" sz="1800" dirty="0"/>
              <a:t> Med. 2014;89(11):1446-51.</a:t>
            </a:r>
          </a:p>
          <a:p>
            <a:r>
              <a:rPr lang="en-US" sz="1800" dirty="0" smtClean="0"/>
              <a:t>The </a:t>
            </a:r>
            <a:r>
              <a:rPr lang="en-US" sz="1800" dirty="0"/>
              <a:t>Canadian Medical Protective Association. Physician professionalism – is it still relevant? CMPA Perspective, 2012;October special edition;4-6.</a:t>
            </a:r>
          </a:p>
          <a:p>
            <a:r>
              <a:rPr lang="en-US" sz="1800" dirty="0" err="1" smtClean="0"/>
              <a:t>Eckleberry</a:t>
            </a:r>
            <a:r>
              <a:rPr lang="en-US" sz="1800" dirty="0" smtClean="0"/>
              <a:t>-Hunt </a:t>
            </a:r>
            <a:r>
              <a:rPr lang="en-US" sz="1800" dirty="0"/>
              <a:t>J, Van Dyke A, Lick D, </a:t>
            </a:r>
            <a:r>
              <a:rPr lang="en-US" sz="1800" dirty="0" err="1"/>
              <a:t>Tucciarone</a:t>
            </a:r>
            <a:r>
              <a:rPr lang="en-US" sz="1800" dirty="0"/>
              <a:t> J. Changing the conversation from burnout to wellness: physician well-being in residency training </a:t>
            </a:r>
            <a:r>
              <a:rPr lang="en-US" sz="1800" dirty="0" err="1" smtClean="0"/>
              <a:t>programs.J</a:t>
            </a:r>
            <a:r>
              <a:rPr lang="en-US" sz="1800" dirty="0" smtClean="0"/>
              <a:t> </a:t>
            </a:r>
            <a:r>
              <a:rPr lang="en-US" sz="1800" dirty="0"/>
              <a:t>Grad Med Educ. 2009;1(2):225-30</a:t>
            </a:r>
            <a:r>
              <a:rPr lang="en-US" sz="1800" dirty="0" smtClean="0"/>
              <a:t>.</a:t>
            </a:r>
          </a:p>
          <a:p>
            <a:r>
              <a:rPr lang="en-US" sz="1800" dirty="0" err="1" smtClean="0"/>
              <a:t>Shanafelt</a:t>
            </a:r>
            <a:r>
              <a:rPr lang="en-US" sz="1800" dirty="0" smtClean="0"/>
              <a:t> TD, </a:t>
            </a:r>
            <a:r>
              <a:rPr lang="en-US" sz="1800" dirty="0" err="1" smtClean="0"/>
              <a:t>Oreskovich</a:t>
            </a:r>
            <a:r>
              <a:rPr lang="en-US" sz="1800" dirty="0" smtClean="0"/>
              <a:t> MR, </a:t>
            </a:r>
            <a:r>
              <a:rPr lang="en-US" sz="1800" dirty="0" err="1" smtClean="0"/>
              <a:t>Dyrbve</a:t>
            </a:r>
            <a:r>
              <a:rPr lang="en-US" sz="1800" dirty="0" smtClean="0"/>
              <a:t> LN, </a:t>
            </a:r>
            <a:r>
              <a:rPr lang="en-US" sz="1800" dirty="0" err="1" smtClean="0"/>
              <a:t>Satele</a:t>
            </a:r>
            <a:r>
              <a:rPr lang="en-US" sz="1800" dirty="0" smtClean="0"/>
              <a:t> DV, Hanks JB, Sloan JA, Balch CM. Avoiding burnout: the personal habits and wellness practices of US surgeons, Ann Surg. 2012;255(4):625-33.</a:t>
            </a:r>
          </a:p>
        </p:txBody>
      </p:sp>
    </p:spTree>
    <p:extLst>
      <p:ext uri="{BB962C8B-B14F-4D97-AF65-F5344CB8AC3E}">
        <p14:creationId xmlns:p14="http://schemas.microsoft.com/office/powerpoint/2010/main" val="125243280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3"/>
          <p:cNvSpPr>
            <a:spLocks noGrp="1"/>
          </p:cNvSpPr>
          <p:nvPr>
            <p:ph type="sldNum" sz="quarter" idx="10"/>
          </p:nvPr>
        </p:nvSpPr>
        <p:spPr/>
        <p:txBody>
          <a:bodyPr/>
          <a:lstStyle/>
          <a:p>
            <a:fld id="{E78214AF-B82D-C147-8BA6-A164DEC24991}" type="slidenum">
              <a:rPr lang="en-US"/>
              <a:pPr/>
              <a:t>23</a:t>
            </a:fld>
            <a:endParaRPr lang="en-US" sz="1400">
              <a:latin typeface="Arial" charset="0"/>
            </a:endParaRPr>
          </a:p>
        </p:txBody>
      </p:sp>
      <p:sp>
        <p:nvSpPr>
          <p:cNvPr id="20485" name="Rectangle 5"/>
          <p:cNvSpPr>
            <a:spLocks noGrp="1" noChangeArrowheads="1"/>
          </p:cNvSpPr>
          <p:nvPr>
            <p:ph type="title"/>
          </p:nvPr>
        </p:nvSpPr>
        <p:spPr/>
        <p:txBody>
          <a:bodyPr/>
          <a:lstStyle/>
          <a:p>
            <a:r>
              <a:rPr lang="en-US" dirty="0" smtClean="0"/>
              <a:t>References</a:t>
            </a:r>
            <a:endParaRPr lang="en-US" dirty="0"/>
          </a:p>
        </p:txBody>
      </p:sp>
      <p:sp>
        <p:nvSpPr>
          <p:cNvPr id="20486" name="Rectangle 6"/>
          <p:cNvSpPr>
            <a:spLocks noGrp="1" noChangeArrowheads="1"/>
          </p:cNvSpPr>
          <p:nvPr>
            <p:ph type="body" idx="1"/>
          </p:nvPr>
        </p:nvSpPr>
        <p:spPr>
          <a:xfrm>
            <a:off x="683568" y="1556792"/>
            <a:ext cx="7539186" cy="4890864"/>
          </a:xfrm>
        </p:spPr>
        <p:txBody>
          <a:bodyPr/>
          <a:lstStyle/>
          <a:p>
            <a:r>
              <a:rPr lang="en-US" sz="1800" dirty="0" smtClean="0"/>
              <a:t>Snell L. Flynn L, Pauls M, Kearney R, Warren A, </a:t>
            </a:r>
            <a:r>
              <a:rPr lang="en-US" sz="1800" dirty="0" err="1" smtClean="0"/>
              <a:t>Sternszus</a:t>
            </a:r>
            <a:r>
              <a:rPr lang="en-US" sz="1800" dirty="0" smtClean="0"/>
              <a:t> R, </a:t>
            </a:r>
            <a:r>
              <a:rPr lang="en-US" sz="1800" dirty="0" err="1" smtClean="0"/>
              <a:t>Cruess</a:t>
            </a:r>
            <a:r>
              <a:rPr lang="en-US" sz="1800" dirty="0" smtClean="0"/>
              <a:t> R, </a:t>
            </a:r>
            <a:r>
              <a:rPr lang="en-US" sz="1800" dirty="0" err="1" smtClean="0"/>
              <a:t>Cruess</a:t>
            </a:r>
            <a:r>
              <a:rPr lang="en-US" sz="1800" dirty="0" smtClean="0"/>
              <a:t> S, </a:t>
            </a:r>
            <a:r>
              <a:rPr lang="en-US" sz="1800" dirty="0" err="1" smtClean="0"/>
              <a:t>Hatala</a:t>
            </a:r>
            <a:r>
              <a:rPr lang="en-US" sz="1800" dirty="0" smtClean="0"/>
              <a:t> R, </a:t>
            </a:r>
            <a:r>
              <a:rPr lang="en-US" sz="1800" dirty="0" err="1" smtClean="0"/>
              <a:t>Dupré</a:t>
            </a:r>
            <a:r>
              <a:rPr lang="en-US" sz="1800" dirty="0" smtClean="0"/>
              <a:t> M, </a:t>
            </a:r>
            <a:r>
              <a:rPr lang="en-US" sz="1800" dirty="0" err="1" smtClean="0"/>
              <a:t>Bukowskyj</a:t>
            </a:r>
            <a:r>
              <a:rPr lang="en-US" sz="1800" dirty="0" smtClean="0"/>
              <a:t> M, Edwards S, Cohen J, Chakravarti A, </a:t>
            </a:r>
            <a:r>
              <a:rPr lang="en-US" sz="1800" dirty="0" err="1" smtClean="0"/>
              <a:t>Nickell</a:t>
            </a:r>
            <a:r>
              <a:rPr lang="en-US" sz="1800" dirty="0" smtClean="0"/>
              <a:t> L, Wright J. Professional. In: Frank JR, Snell L, </a:t>
            </a:r>
            <a:r>
              <a:rPr lang="en-US" sz="1800" dirty="0" err="1" smtClean="0"/>
              <a:t>Sherbino</a:t>
            </a:r>
            <a:r>
              <a:rPr lang="en-US" sz="1800" dirty="0" smtClean="0"/>
              <a:t> J, editors. CanMEDS 2015 Physician Competency Framework. Ottawa: Royal College of Physicians and Surgeons of Canada; 2015. </a:t>
            </a:r>
          </a:p>
          <a:p>
            <a:r>
              <a:rPr lang="en-US" sz="1800" dirty="0" smtClean="0"/>
              <a:t>Hodges BD, Ginsburg S, </a:t>
            </a:r>
            <a:r>
              <a:rPr lang="en-US" sz="1800" dirty="0" err="1" smtClean="0"/>
              <a:t>Cruess</a:t>
            </a:r>
            <a:r>
              <a:rPr lang="en-US" sz="1800" dirty="0" smtClean="0"/>
              <a:t> R, </a:t>
            </a:r>
            <a:r>
              <a:rPr lang="en-US" sz="1800" dirty="0" err="1" smtClean="0"/>
              <a:t>Cruess</a:t>
            </a:r>
            <a:r>
              <a:rPr lang="en-US" sz="1800" dirty="0" smtClean="0"/>
              <a:t> S, </a:t>
            </a:r>
            <a:r>
              <a:rPr lang="en-US" sz="1800" dirty="0" err="1" smtClean="0"/>
              <a:t>Delport</a:t>
            </a:r>
            <a:r>
              <a:rPr lang="en-US" sz="1800" dirty="0" smtClean="0"/>
              <a:t> R, </a:t>
            </a:r>
            <a:r>
              <a:rPr lang="en-US" sz="1800" dirty="0" err="1" smtClean="0"/>
              <a:t>Hafferty</a:t>
            </a:r>
            <a:r>
              <a:rPr lang="en-US" sz="1800" dirty="0" smtClean="0"/>
              <a:t> F, Ho MJ, </a:t>
            </a:r>
            <a:r>
              <a:rPr lang="en-US" sz="1800" dirty="0" err="1" smtClean="0"/>
              <a:t>Holmboe</a:t>
            </a:r>
            <a:r>
              <a:rPr lang="en-US" sz="1800" dirty="0" smtClean="0"/>
              <a:t> E, </a:t>
            </a:r>
            <a:r>
              <a:rPr lang="en-US" sz="1800" dirty="0" err="1" smtClean="0"/>
              <a:t>Holtman</a:t>
            </a:r>
            <a:r>
              <a:rPr lang="en-US" sz="1800" dirty="0" smtClean="0"/>
              <a:t> M, </a:t>
            </a:r>
            <a:r>
              <a:rPr lang="en-US" sz="1800" dirty="0" err="1" smtClean="0"/>
              <a:t>Ohbu</a:t>
            </a:r>
            <a:r>
              <a:rPr lang="en-US" sz="1800" dirty="0" smtClean="0"/>
              <a:t> S, Rees C, Ten Cate O, </a:t>
            </a:r>
            <a:r>
              <a:rPr lang="en-US" sz="1800" dirty="0" err="1" smtClean="0"/>
              <a:t>Tsugawa</a:t>
            </a:r>
            <a:r>
              <a:rPr lang="en-US" sz="1800" dirty="0" smtClean="0"/>
              <a:t> Y, Van </a:t>
            </a:r>
            <a:r>
              <a:rPr lang="en-US" sz="1800" dirty="0" err="1" smtClean="0"/>
              <a:t>Mook</a:t>
            </a:r>
            <a:r>
              <a:rPr lang="en-US" sz="1800" dirty="0" smtClean="0"/>
              <a:t> W, </a:t>
            </a:r>
            <a:r>
              <a:rPr lang="en-US" sz="1800" dirty="0" err="1" smtClean="0"/>
              <a:t>Wass</a:t>
            </a:r>
            <a:r>
              <a:rPr lang="en-US" sz="1800" dirty="0" smtClean="0"/>
              <a:t> V, Wilkinson T, Wade W. Assessment of Professionalism: recommendations from the Ottawa 2010 conference. </a:t>
            </a:r>
            <a:r>
              <a:rPr lang="en-US" sz="1800" i="1" dirty="0" smtClean="0"/>
              <a:t>Med Teach. </a:t>
            </a:r>
            <a:r>
              <a:rPr lang="en-US" sz="1800" dirty="0" smtClean="0"/>
              <a:t>2011;33(5):354-63.</a:t>
            </a:r>
          </a:p>
          <a:p>
            <a:r>
              <a:rPr lang="en-US" sz="1800" dirty="0" err="1" smtClean="0"/>
              <a:t>Cruess</a:t>
            </a:r>
            <a:r>
              <a:rPr lang="en-US" sz="1800" dirty="0" smtClean="0"/>
              <a:t> SR, </a:t>
            </a:r>
            <a:r>
              <a:rPr lang="en-US" sz="1800" dirty="0" err="1" smtClean="0"/>
              <a:t>Cruess</a:t>
            </a:r>
            <a:r>
              <a:rPr lang="en-US" sz="1800" dirty="0" smtClean="0"/>
              <a:t> RL, </a:t>
            </a:r>
            <a:r>
              <a:rPr lang="en-US" sz="1800" dirty="0" err="1" smtClean="0"/>
              <a:t>Steinert</a:t>
            </a:r>
            <a:r>
              <a:rPr lang="en-US" sz="1800" dirty="0" smtClean="0"/>
              <a:t> Y. Role </a:t>
            </a:r>
            <a:r>
              <a:rPr lang="en-US" sz="1800" dirty="0" err="1" smtClean="0"/>
              <a:t>modelling</a:t>
            </a:r>
            <a:r>
              <a:rPr lang="en-US" sz="1800" dirty="0" smtClean="0"/>
              <a:t>—making the most of a powerful teaching strategy. </a:t>
            </a:r>
            <a:r>
              <a:rPr lang="en-US" sz="1800" i="1" dirty="0" smtClean="0"/>
              <a:t>BMJ</a:t>
            </a:r>
            <a:r>
              <a:rPr lang="en-US" sz="1800" dirty="0" smtClean="0"/>
              <a:t>. 2008;336(7646):718-21.</a:t>
            </a:r>
            <a:endParaRPr lang="en-US" sz="1800" dirty="0"/>
          </a:p>
        </p:txBody>
      </p:sp>
    </p:spTree>
    <p:extLst>
      <p:ext uri="{BB962C8B-B14F-4D97-AF65-F5344CB8AC3E}">
        <p14:creationId xmlns:p14="http://schemas.microsoft.com/office/powerpoint/2010/main" val="355491722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lgn="ctr">
              <a:buNone/>
            </a:pPr>
            <a:endParaRPr lang="en-US" sz="4000" dirty="0" smtClean="0"/>
          </a:p>
          <a:p>
            <a:pPr marL="0" indent="0" algn="ctr">
              <a:buNone/>
            </a:pPr>
            <a:endParaRPr lang="en-US" sz="4000" dirty="0"/>
          </a:p>
          <a:p>
            <a:pPr marL="0" indent="0" algn="ctr">
              <a:buNone/>
            </a:pPr>
            <a:r>
              <a:rPr lang="en-US" sz="4000" dirty="0" smtClean="0"/>
              <a:t>Other Slides</a:t>
            </a:r>
            <a:endParaRPr lang="en-US" sz="4000" dirty="0"/>
          </a:p>
        </p:txBody>
      </p:sp>
      <p:sp>
        <p:nvSpPr>
          <p:cNvPr id="4" name="Slide Number Placeholder 3"/>
          <p:cNvSpPr>
            <a:spLocks noGrp="1"/>
          </p:cNvSpPr>
          <p:nvPr>
            <p:ph type="sldNum" sz="quarter" idx="10"/>
          </p:nvPr>
        </p:nvSpPr>
        <p:spPr/>
        <p:txBody>
          <a:bodyPr/>
          <a:lstStyle/>
          <a:p>
            <a:fld id="{8E1C09A0-21D7-FE41-87AE-5D52617F0A43}" type="slidenum">
              <a:rPr lang="en-US" smtClean="0"/>
              <a:pPr/>
              <a:t>24</a:t>
            </a:fld>
            <a:endParaRPr lang="en-US" sz="1400">
              <a:latin typeface="Arial" charset="0"/>
            </a:endParaRPr>
          </a:p>
        </p:txBody>
      </p:sp>
    </p:spTree>
    <p:extLst>
      <p:ext uri="{BB962C8B-B14F-4D97-AF65-F5344CB8AC3E}">
        <p14:creationId xmlns:p14="http://schemas.microsoft.com/office/powerpoint/2010/main" val="149013535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3"/>
          <p:cNvSpPr>
            <a:spLocks noGrp="1"/>
          </p:cNvSpPr>
          <p:nvPr>
            <p:ph type="sldNum" sz="quarter" idx="10"/>
          </p:nvPr>
        </p:nvSpPr>
        <p:spPr/>
        <p:txBody>
          <a:bodyPr/>
          <a:lstStyle/>
          <a:p>
            <a:fld id="{E78214AF-B82D-C147-8BA6-A164DEC24991}" type="slidenum">
              <a:rPr lang="en-US"/>
              <a:pPr/>
              <a:t>25</a:t>
            </a:fld>
            <a:endParaRPr lang="en-US" sz="1400">
              <a:latin typeface="Arial" charset="0"/>
            </a:endParaRPr>
          </a:p>
        </p:txBody>
      </p:sp>
      <p:sp>
        <p:nvSpPr>
          <p:cNvPr id="20485" name="Rectangle 5"/>
          <p:cNvSpPr>
            <a:spLocks noGrp="1" noChangeArrowheads="1"/>
          </p:cNvSpPr>
          <p:nvPr>
            <p:ph type="title"/>
          </p:nvPr>
        </p:nvSpPr>
        <p:spPr/>
        <p:txBody>
          <a:bodyPr/>
          <a:lstStyle/>
          <a:p>
            <a:r>
              <a:rPr lang="en-US" dirty="0" smtClean="0"/>
              <a:t>Professional</a:t>
            </a:r>
            <a:br>
              <a:rPr lang="en-US" dirty="0" smtClean="0"/>
            </a:br>
            <a:r>
              <a:rPr lang="en-US" dirty="0" smtClean="0"/>
              <a:t> </a:t>
            </a:r>
            <a:r>
              <a:rPr lang="en-US" dirty="0"/>
              <a:t>Key Competencies</a:t>
            </a:r>
          </a:p>
        </p:txBody>
      </p:sp>
      <p:sp>
        <p:nvSpPr>
          <p:cNvPr id="20486" name="Rectangle 6"/>
          <p:cNvSpPr>
            <a:spLocks noGrp="1" noChangeArrowheads="1"/>
          </p:cNvSpPr>
          <p:nvPr>
            <p:ph type="body" idx="1"/>
          </p:nvPr>
        </p:nvSpPr>
        <p:spPr>
          <a:xfrm>
            <a:off x="683568" y="1556792"/>
            <a:ext cx="7539186" cy="4890864"/>
          </a:xfrm>
        </p:spPr>
        <p:txBody>
          <a:bodyPr/>
          <a:lstStyle/>
          <a:p>
            <a:pPr marL="0" indent="0">
              <a:buNone/>
            </a:pPr>
            <a:r>
              <a:rPr lang="en-US" sz="2000" dirty="0" smtClean="0"/>
              <a:t>Physicians </a:t>
            </a:r>
            <a:r>
              <a:rPr lang="en-US" sz="2000" dirty="0"/>
              <a:t>are able to:</a:t>
            </a:r>
          </a:p>
          <a:p>
            <a:pPr marL="0" indent="0">
              <a:buNone/>
            </a:pPr>
            <a:r>
              <a:rPr lang="en-US" sz="2000" dirty="0" smtClean="0"/>
              <a:t>	1</a:t>
            </a:r>
            <a:r>
              <a:rPr lang="en-US" sz="2000" dirty="0"/>
              <a:t>. Demonstrate a commitment to patients by </a:t>
            </a:r>
            <a:r>
              <a:rPr lang="en-US" sz="2000" dirty="0" smtClean="0"/>
              <a:t> 	</a:t>
            </a:r>
            <a:br>
              <a:rPr lang="en-US" sz="2000" dirty="0" smtClean="0"/>
            </a:br>
            <a:r>
              <a:rPr lang="en-US" sz="2000" dirty="0" smtClean="0"/>
              <a:t>	    applying </a:t>
            </a:r>
            <a:r>
              <a:rPr lang="en-US" sz="2000" dirty="0"/>
              <a:t>best practices </a:t>
            </a:r>
            <a:r>
              <a:rPr lang="en-US" sz="2000" dirty="0" smtClean="0"/>
              <a:t>and adhering </a:t>
            </a:r>
            <a:r>
              <a:rPr lang="en-US" sz="2000" dirty="0"/>
              <a:t>to high </a:t>
            </a:r>
            <a:r>
              <a:rPr lang="en-US" sz="2000" dirty="0" smtClean="0"/>
              <a:t>		    ethical </a:t>
            </a:r>
            <a:r>
              <a:rPr lang="en-US" sz="2000" dirty="0"/>
              <a:t>standards</a:t>
            </a:r>
          </a:p>
          <a:p>
            <a:pPr marL="0" indent="0">
              <a:buNone/>
            </a:pPr>
            <a:r>
              <a:rPr lang="en-US" sz="2000" dirty="0" smtClean="0"/>
              <a:t>	2</a:t>
            </a:r>
            <a:r>
              <a:rPr lang="en-US" sz="2000" dirty="0"/>
              <a:t>. Demonstrate a commitment to society by </a:t>
            </a:r>
            <a:r>
              <a:rPr lang="en-US" sz="2000" dirty="0" smtClean="0"/>
              <a:t/>
            </a:r>
            <a:br>
              <a:rPr lang="en-US" sz="2000" dirty="0" smtClean="0"/>
            </a:br>
            <a:r>
              <a:rPr lang="en-US" sz="2000" dirty="0" smtClean="0"/>
              <a:t>	    recognizing and </a:t>
            </a:r>
            <a:r>
              <a:rPr lang="en-US" sz="2000" dirty="0"/>
              <a:t>responding </a:t>
            </a:r>
            <a:r>
              <a:rPr lang="en-US" sz="2000" dirty="0" smtClean="0"/>
              <a:t>to societal </a:t>
            </a:r>
            <a:br>
              <a:rPr lang="en-US" sz="2000" dirty="0" smtClean="0"/>
            </a:br>
            <a:r>
              <a:rPr lang="en-US" sz="2000" dirty="0" smtClean="0"/>
              <a:t>	    expectations </a:t>
            </a:r>
            <a:r>
              <a:rPr lang="en-US" sz="2000" dirty="0"/>
              <a:t>in health care</a:t>
            </a:r>
          </a:p>
          <a:p>
            <a:pPr marL="0" indent="0">
              <a:buNone/>
            </a:pPr>
            <a:r>
              <a:rPr lang="en-US" sz="2000" dirty="0" smtClean="0"/>
              <a:t>	3</a:t>
            </a:r>
            <a:r>
              <a:rPr lang="en-US" sz="2000" dirty="0"/>
              <a:t>. Demonstrate a commitment to the profession </a:t>
            </a:r>
            <a:r>
              <a:rPr lang="en-US" sz="2000" dirty="0" smtClean="0"/>
              <a:t/>
            </a:r>
            <a:br>
              <a:rPr lang="en-US" sz="2000" dirty="0" smtClean="0"/>
            </a:br>
            <a:r>
              <a:rPr lang="en-US" sz="2000" dirty="0" smtClean="0"/>
              <a:t>	    by </a:t>
            </a:r>
            <a:r>
              <a:rPr lang="en-US" sz="2000" dirty="0"/>
              <a:t>adhering to </a:t>
            </a:r>
            <a:r>
              <a:rPr lang="en-US" sz="2000" dirty="0" smtClean="0"/>
              <a:t>standards and </a:t>
            </a:r>
            <a:r>
              <a:rPr lang="en-US" sz="2000" dirty="0"/>
              <a:t>participating in </a:t>
            </a:r>
            <a:r>
              <a:rPr lang="en-US" sz="2000" dirty="0" smtClean="0"/>
              <a:t/>
            </a:r>
            <a:br>
              <a:rPr lang="en-US" sz="2000" dirty="0" smtClean="0"/>
            </a:br>
            <a:r>
              <a:rPr lang="en-US" sz="2000" dirty="0" smtClean="0"/>
              <a:t>	    physician-led </a:t>
            </a:r>
            <a:r>
              <a:rPr lang="en-US" sz="2000" dirty="0"/>
              <a:t>regulation</a:t>
            </a:r>
          </a:p>
          <a:p>
            <a:pPr marL="0" indent="0">
              <a:buNone/>
            </a:pPr>
            <a:r>
              <a:rPr lang="en-US" sz="2000" dirty="0"/>
              <a:t>	</a:t>
            </a:r>
            <a:r>
              <a:rPr lang="en-US" sz="2000" dirty="0" smtClean="0"/>
              <a:t>4</a:t>
            </a:r>
            <a:r>
              <a:rPr lang="en-US" sz="2000" dirty="0"/>
              <a:t>. Demonstrate a commitment to physician health </a:t>
            </a:r>
            <a:r>
              <a:rPr lang="en-US" sz="2000" dirty="0" smtClean="0"/>
              <a:t/>
            </a:r>
            <a:br>
              <a:rPr lang="en-US" sz="2000" dirty="0" smtClean="0"/>
            </a:br>
            <a:r>
              <a:rPr lang="en-US" sz="2000" dirty="0" smtClean="0"/>
              <a:t>	    and </a:t>
            </a:r>
            <a:r>
              <a:rPr lang="en-US" sz="2000" dirty="0"/>
              <a:t>well-being to </a:t>
            </a:r>
            <a:r>
              <a:rPr lang="en-US" sz="2000" dirty="0" smtClean="0"/>
              <a:t>foster optimal </a:t>
            </a:r>
            <a:r>
              <a:rPr lang="en-US" sz="2000" dirty="0"/>
              <a:t>patient care</a:t>
            </a:r>
          </a:p>
        </p:txBody>
      </p:sp>
    </p:spTree>
    <p:extLst>
      <p:ext uri="{BB962C8B-B14F-4D97-AF65-F5344CB8AC3E}">
        <p14:creationId xmlns:p14="http://schemas.microsoft.com/office/powerpoint/2010/main" val="43401900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3"/>
          <p:cNvSpPr>
            <a:spLocks noGrp="1"/>
          </p:cNvSpPr>
          <p:nvPr>
            <p:ph type="sldNum" sz="quarter" idx="10"/>
          </p:nvPr>
        </p:nvSpPr>
        <p:spPr/>
        <p:txBody>
          <a:bodyPr/>
          <a:lstStyle/>
          <a:p>
            <a:fld id="{E78214AF-B82D-C147-8BA6-A164DEC24991}" type="slidenum">
              <a:rPr lang="en-US"/>
              <a:pPr/>
              <a:t>26</a:t>
            </a:fld>
            <a:endParaRPr lang="en-US" sz="1400">
              <a:latin typeface="Arial" charset="0"/>
            </a:endParaRPr>
          </a:p>
        </p:txBody>
      </p:sp>
      <p:sp>
        <p:nvSpPr>
          <p:cNvPr id="20485" name="Rectangle 5"/>
          <p:cNvSpPr>
            <a:spLocks noGrp="1" noChangeArrowheads="1"/>
          </p:cNvSpPr>
          <p:nvPr>
            <p:ph type="title"/>
          </p:nvPr>
        </p:nvSpPr>
        <p:spPr/>
        <p:txBody>
          <a:bodyPr/>
          <a:lstStyle/>
          <a:p>
            <a:r>
              <a:rPr lang="en-US" dirty="0" smtClean="0"/>
              <a:t>Professional</a:t>
            </a:r>
            <a:br>
              <a:rPr lang="en-US" dirty="0" smtClean="0"/>
            </a:br>
            <a:r>
              <a:rPr lang="en-US" dirty="0" smtClean="0"/>
              <a:t>Key </a:t>
            </a:r>
            <a:r>
              <a:rPr lang="en-US" dirty="0"/>
              <a:t>Competency 1</a:t>
            </a:r>
          </a:p>
        </p:txBody>
      </p:sp>
      <p:sp>
        <p:nvSpPr>
          <p:cNvPr id="20486" name="Rectangle 6"/>
          <p:cNvSpPr>
            <a:spLocks noGrp="1" noChangeArrowheads="1"/>
          </p:cNvSpPr>
          <p:nvPr>
            <p:ph type="body" idx="1"/>
          </p:nvPr>
        </p:nvSpPr>
        <p:spPr>
          <a:xfrm>
            <a:off x="683568" y="1340768"/>
            <a:ext cx="8352928" cy="5106888"/>
          </a:xfrm>
        </p:spPr>
        <p:txBody>
          <a:bodyPr/>
          <a:lstStyle/>
          <a:p>
            <a:pPr marL="0" indent="0">
              <a:buNone/>
            </a:pPr>
            <a:r>
              <a:rPr lang="en-US" sz="1800" dirty="0" smtClean="0"/>
              <a:t>Physicians </a:t>
            </a:r>
            <a:r>
              <a:rPr lang="en-US" sz="1800" dirty="0"/>
              <a:t>are able to:</a:t>
            </a:r>
          </a:p>
          <a:p>
            <a:pPr marL="342900" indent="-342900">
              <a:buAutoNum type="arabicPeriod"/>
            </a:pPr>
            <a:r>
              <a:rPr lang="en-US" sz="1800" dirty="0" smtClean="0"/>
              <a:t>Demonstrate </a:t>
            </a:r>
            <a:r>
              <a:rPr lang="en-US" sz="1800" dirty="0"/>
              <a:t>a commitment to patients by applying best practices </a:t>
            </a:r>
            <a:r>
              <a:rPr lang="en-US" sz="1800" dirty="0" smtClean="0"/>
              <a:t>and adhering </a:t>
            </a:r>
            <a:r>
              <a:rPr lang="en-US" sz="1800" dirty="0"/>
              <a:t>to high ethical </a:t>
            </a:r>
            <a:endParaRPr lang="en-US" sz="1800" dirty="0" smtClean="0"/>
          </a:p>
          <a:p>
            <a:pPr marL="0" indent="0">
              <a:buNone/>
            </a:pPr>
            <a:r>
              <a:rPr lang="en-US" sz="1800" dirty="0" smtClean="0"/>
              <a:t>	1.1 </a:t>
            </a:r>
            <a:r>
              <a:rPr lang="en-US" sz="1800" dirty="0"/>
              <a:t>Exhibit appropriate professional </a:t>
            </a:r>
            <a:r>
              <a:rPr lang="en-US" sz="1800" dirty="0" err="1"/>
              <a:t>behaviours</a:t>
            </a:r>
            <a:r>
              <a:rPr lang="en-US" sz="1800" dirty="0"/>
              <a:t> and </a:t>
            </a:r>
            <a:r>
              <a:rPr lang="en-US" sz="1800" dirty="0" smtClean="0"/>
              <a:t/>
            </a:r>
            <a:br>
              <a:rPr lang="en-US" sz="1800" dirty="0" smtClean="0"/>
            </a:br>
            <a:r>
              <a:rPr lang="en-US" sz="1800" dirty="0" smtClean="0"/>
              <a:t>	      relationships in all </a:t>
            </a:r>
            <a:r>
              <a:rPr lang="en-US" sz="1800" dirty="0"/>
              <a:t>aspects of practice, demonstrating </a:t>
            </a:r>
            <a:r>
              <a:rPr lang="en-US" sz="1800" dirty="0" smtClean="0"/>
              <a:t/>
            </a:r>
            <a:br>
              <a:rPr lang="en-US" sz="1800" dirty="0" smtClean="0"/>
            </a:br>
            <a:r>
              <a:rPr lang="en-US" sz="1800" dirty="0" smtClean="0"/>
              <a:t>	      honesty</a:t>
            </a:r>
            <a:r>
              <a:rPr lang="en-US" sz="1800" dirty="0"/>
              <a:t>, integrity, humility</a:t>
            </a:r>
            <a:r>
              <a:rPr lang="en-US" sz="1800" dirty="0" smtClean="0"/>
              <a:t>, commitment</a:t>
            </a:r>
            <a:r>
              <a:rPr lang="en-US" sz="1800" dirty="0"/>
              <a:t>, compassion, </a:t>
            </a:r>
            <a:r>
              <a:rPr lang="en-US" sz="1800" dirty="0" smtClean="0"/>
              <a:t/>
            </a:r>
            <a:br>
              <a:rPr lang="en-US" sz="1800" dirty="0" smtClean="0"/>
            </a:br>
            <a:r>
              <a:rPr lang="en-US" sz="1800" dirty="0" smtClean="0"/>
              <a:t>	      respect</a:t>
            </a:r>
            <a:r>
              <a:rPr lang="en-US" sz="1800" dirty="0"/>
              <a:t>, altruism, respect for diversity, </a:t>
            </a:r>
            <a:r>
              <a:rPr lang="en-US" sz="1800" dirty="0" smtClean="0"/>
              <a:t>and maintenance </a:t>
            </a:r>
            <a:br>
              <a:rPr lang="en-US" sz="1800" dirty="0" smtClean="0"/>
            </a:br>
            <a:r>
              <a:rPr lang="en-US" sz="1800" dirty="0" smtClean="0"/>
              <a:t>	      of </a:t>
            </a:r>
            <a:r>
              <a:rPr lang="en-US" sz="1800" dirty="0"/>
              <a:t>confidentiality</a:t>
            </a:r>
          </a:p>
          <a:p>
            <a:pPr marL="0" indent="0">
              <a:buNone/>
            </a:pPr>
            <a:r>
              <a:rPr lang="en-US" sz="1800" dirty="0" smtClean="0"/>
              <a:t>	1.2 </a:t>
            </a:r>
            <a:r>
              <a:rPr lang="en-US" sz="1800" dirty="0"/>
              <a:t>Demonstrate a commitment to excellence in all aspects of </a:t>
            </a:r>
            <a:r>
              <a:rPr lang="en-US" sz="1800" dirty="0" smtClean="0"/>
              <a:t/>
            </a:r>
            <a:br>
              <a:rPr lang="en-US" sz="1800" dirty="0" smtClean="0"/>
            </a:br>
            <a:r>
              <a:rPr lang="en-US" sz="1800" dirty="0" smtClean="0"/>
              <a:t>	      practice</a:t>
            </a:r>
            <a:endParaRPr lang="en-US" sz="1800" dirty="0"/>
          </a:p>
          <a:p>
            <a:pPr marL="0" indent="0">
              <a:buNone/>
            </a:pPr>
            <a:r>
              <a:rPr lang="en-US" sz="1800" dirty="0" smtClean="0"/>
              <a:t>	1.3 </a:t>
            </a:r>
            <a:r>
              <a:rPr lang="en-US" sz="1800" dirty="0"/>
              <a:t>Recognize and respond to ethical issues encountered in </a:t>
            </a:r>
            <a:r>
              <a:rPr lang="en-US" sz="1800" dirty="0" smtClean="0"/>
              <a:t/>
            </a:r>
            <a:br>
              <a:rPr lang="en-US" sz="1800" dirty="0" smtClean="0"/>
            </a:br>
            <a:r>
              <a:rPr lang="en-US" sz="1800" dirty="0" smtClean="0"/>
              <a:t>	      practice</a:t>
            </a:r>
            <a:endParaRPr lang="en-US" sz="1800" dirty="0"/>
          </a:p>
          <a:p>
            <a:pPr marL="0" indent="0">
              <a:buNone/>
            </a:pPr>
            <a:r>
              <a:rPr lang="en-US" sz="1800" dirty="0" smtClean="0"/>
              <a:t>	1.4 </a:t>
            </a:r>
            <a:r>
              <a:rPr lang="en-US" sz="1800" dirty="0"/>
              <a:t>Recognize and manage conflicts of interest</a:t>
            </a:r>
          </a:p>
          <a:p>
            <a:pPr marL="0" indent="0">
              <a:buNone/>
            </a:pPr>
            <a:r>
              <a:rPr lang="en-US" sz="1800" dirty="0" smtClean="0"/>
              <a:t>	1.5 </a:t>
            </a:r>
            <a:r>
              <a:rPr lang="en-US" sz="1800" dirty="0"/>
              <a:t>Exhibit professional </a:t>
            </a:r>
            <a:r>
              <a:rPr lang="en-US" sz="1800" dirty="0" err="1"/>
              <a:t>behaviours</a:t>
            </a:r>
            <a:r>
              <a:rPr lang="en-US" sz="1800" dirty="0"/>
              <a:t> in the use of </a:t>
            </a:r>
            <a:r>
              <a:rPr lang="en-US" sz="1800" dirty="0" smtClean="0"/>
              <a:t>technology-</a:t>
            </a:r>
            <a:br>
              <a:rPr lang="en-US" sz="1800" dirty="0" smtClean="0"/>
            </a:br>
            <a:r>
              <a:rPr lang="en-US" sz="1800" dirty="0" smtClean="0"/>
              <a:t>	      enabled communication</a:t>
            </a:r>
            <a:endParaRPr lang="en-US" sz="1800" dirty="0"/>
          </a:p>
        </p:txBody>
      </p:sp>
    </p:spTree>
    <p:extLst>
      <p:ext uri="{BB962C8B-B14F-4D97-AF65-F5344CB8AC3E}">
        <p14:creationId xmlns:p14="http://schemas.microsoft.com/office/powerpoint/2010/main" val="280048624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3"/>
          <p:cNvSpPr>
            <a:spLocks noGrp="1"/>
          </p:cNvSpPr>
          <p:nvPr>
            <p:ph type="sldNum" sz="quarter" idx="10"/>
          </p:nvPr>
        </p:nvSpPr>
        <p:spPr/>
        <p:txBody>
          <a:bodyPr/>
          <a:lstStyle/>
          <a:p>
            <a:fld id="{E78214AF-B82D-C147-8BA6-A164DEC24991}" type="slidenum">
              <a:rPr lang="en-US"/>
              <a:pPr/>
              <a:t>27</a:t>
            </a:fld>
            <a:endParaRPr lang="en-US" sz="1400">
              <a:latin typeface="Arial" charset="0"/>
            </a:endParaRPr>
          </a:p>
        </p:txBody>
      </p:sp>
      <p:sp>
        <p:nvSpPr>
          <p:cNvPr id="20485" name="Rectangle 5"/>
          <p:cNvSpPr>
            <a:spLocks noGrp="1" noChangeArrowheads="1"/>
          </p:cNvSpPr>
          <p:nvPr>
            <p:ph type="title"/>
          </p:nvPr>
        </p:nvSpPr>
        <p:spPr/>
        <p:txBody>
          <a:bodyPr/>
          <a:lstStyle/>
          <a:p>
            <a:r>
              <a:rPr lang="en-US" dirty="0" smtClean="0"/>
              <a:t>Professional </a:t>
            </a:r>
            <a:br>
              <a:rPr lang="en-US" dirty="0" smtClean="0"/>
            </a:br>
            <a:r>
              <a:rPr lang="en-US" dirty="0" smtClean="0"/>
              <a:t>Key </a:t>
            </a:r>
            <a:r>
              <a:rPr lang="en-US" dirty="0"/>
              <a:t>Competency </a:t>
            </a:r>
            <a:r>
              <a:rPr lang="en-US" dirty="0" smtClean="0"/>
              <a:t>2</a:t>
            </a:r>
            <a:endParaRPr lang="en-US" dirty="0"/>
          </a:p>
        </p:txBody>
      </p:sp>
      <p:sp>
        <p:nvSpPr>
          <p:cNvPr id="20486" name="Rectangle 6"/>
          <p:cNvSpPr>
            <a:spLocks noGrp="1" noChangeArrowheads="1"/>
          </p:cNvSpPr>
          <p:nvPr>
            <p:ph type="body" idx="1"/>
          </p:nvPr>
        </p:nvSpPr>
        <p:spPr>
          <a:xfrm>
            <a:off x="683568" y="1556792"/>
            <a:ext cx="7848872" cy="4890864"/>
          </a:xfrm>
        </p:spPr>
        <p:txBody>
          <a:bodyPr/>
          <a:lstStyle/>
          <a:p>
            <a:pPr marL="0" indent="0">
              <a:buNone/>
            </a:pPr>
            <a:r>
              <a:rPr lang="en-US" sz="1800" dirty="0" smtClean="0"/>
              <a:t>Physicians </a:t>
            </a:r>
            <a:r>
              <a:rPr lang="en-US" sz="1800" dirty="0"/>
              <a:t>are able to:</a:t>
            </a:r>
          </a:p>
          <a:p>
            <a:pPr marL="0" indent="0">
              <a:buNone/>
            </a:pPr>
            <a:r>
              <a:rPr lang="en-US" sz="1800" dirty="0"/>
              <a:t>2. Demonstrate a commitment to society by recognizing and </a:t>
            </a:r>
            <a:r>
              <a:rPr lang="en-US" sz="1800" dirty="0" smtClean="0"/>
              <a:t/>
            </a:r>
            <a:br>
              <a:rPr lang="en-US" sz="1800" dirty="0" smtClean="0"/>
            </a:br>
            <a:r>
              <a:rPr lang="en-US" sz="1800" dirty="0" smtClean="0"/>
              <a:t>    responding to societal </a:t>
            </a:r>
            <a:r>
              <a:rPr lang="en-US" sz="1800" dirty="0"/>
              <a:t>expectations in health </a:t>
            </a:r>
            <a:r>
              <a:rPr lang="en-US" sz="1800" dirty="0" smtClean="0"/>
              <a:t>care</a:t>
            </a:r>
            <a:endParaRPr lang="en-US" sz="1800" dirty="0"/>
          </a:p>
          <a:p>
            <a:pPr marL="0" indent="0">
              <a:buNone/>
            </a:pPr>
            <a:r>
              <a:rPr lang="en-US" sz="1800" dirty="0" smtClean="0"/>
              <a:t>	2.1 </a:t>
            </a:r>
            <a:r>
              <a:rPr lang="en-US" sz="1800" dirty="0"/>
              <a:t>Demonstrate accountability to patients, society, and </a:t>
            </a:r>
            <a:r>
              <a:rPr lang="en-US" sz="1800" dirty="0" smtClean="0"/>
              <a:t/>
            </a:r>
            <a:br>
              <a:rPr lang="en-US" sz="1800" dirty="0" smtClean="0"/>
            </a:br>
            <a:r>
              <a:rPr lang="en-US" sz="1800" dirty="0" smtClean="0"/>
              <a:t>	      the </a:t>
            </a:r>
            <a:r>
              <a:rPr lang="en-US" sz="1800" dirty="0"/>
              <a:t>profession </a:t>
            </a:r>
            <a:r>
              <a:rPr lang="en-US" sz="1800" dirty="0" smtClean="0"/>
              <a:t>by responding </a:t>
            </a:r>
            <a:r>
              <a:rPr lang="en-US" sz="1800" dirty="0"/>
              <a:t>to societal expectations </a:t>
            </a:r>
            <a:br>
              <a:rPr lang="en-US" sz="1800" dirty="0"/>
            </a:br>
            <a:r>
              <a:rPr lang="en-US" sz="1800" dirty="0" smtClean="0"/>
              <a:t>	      of </a:t>
            </a:r>
            <a:r>
              <a:rPr lang="en-US" sz="1800" dirty="0"/>
              <a:t>physicians</a:t>
            </a:r>
          </a:p>
          <a:p>
            <a:pPr marL="0" indent="0">
              <a:buNone/>
            </a:pPr>
            <a:r>
              <a:rPr lang="en-US" sz="1800" dirty="0" smtClean="0"/>
              <a:t>	2.2 </a:t>
            </a:r>
            <a:r>
              <a:rPr lang="en-US" sz="1800" dirty="0"/>
              <a:t>Demonstrate a commitment to patient safety and </a:t>
            </a:r>
            <a:r>
              <a:rPr lang="en-US" sz="1800" dirty="0" smtClean="0"/>
              <a:t/>
            </a:r>
            <a:br>
              <a:rPr lang="en-US" sz="1800" dirty="0" smtClean="0"/>
            </a:br>
            <a:r>
              <a:rPr lang="en-US" sz="1800" dirty="0" smtClean="0"/>
              <a:t>	      quality </a:t>
            </a:r>
            <a:r>
              <a:rPr lang="en-US" sz="1800" dirty="0"/>
              <a:t>improvement</a:t>
            </a:r>
          </a:p>
        </p:txBody>
      </p:sp>
    </p:spTree>
    <p:extLst>
      <p:ext uri="{BB962C8B-B14F-4D97-AF65-F5344CB8AC3E}">
        <p14:creationId xmlns:p14="http://schemas.microsoft.com/office/powerpoint/2010/main" val="372103947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3"/>
          <p:cNvSpPr>
            <a:spLocks noGrp="1"/>
          </p:cNvSpPr>
          <p:nvPr>
            <p:ph type="sldNum" sz="quarter" idx="10"/>
          </p:nvPr>
        </p:nvSpPr>
        <p:spPr/>
        <p:txBody>
          <a:bodyPr/>
          <a:lstStyle/>
          <a:p>
            <a:fld id="{E78214AF-B82D-C147-8BA6-A164DEC24991}" type="slidenum">
              <a:rPr lang="en-US"/>
              <a:pPr/>
              <a:t>28</a:t>
            </a:fld>
            <a:endParaRPr lang="en-US" sz="1400">
              <a:latin typeface="Arial" charset="0"/>
            </a:endParaRPr>
          </a:p>
        </p:txBody>
      </p:sp>
      <p:sp>
        <p:nvSpPr>
          <p:cNvPr id="20485" name="Rectangle 5"/>
          <p:cNvSpPr>
            <a:spLocks noGrp="1" noChangeArrowheads="1"/>
          </p:cNvSpPr>
          <p:nvPr>
            <p:ph type="title"/>
          </p:nvPr>
        </p:nvSpPr>
        <p:spPr/>
        <p:txBody>
          <a:bodyPr/>
          <a:lstStyle/>
          <a:p>
            <a:r>
              <a:rPr lang="en-US" dirty="0" smtClean="0"/>
              <a:t>Professional</a:t>
            </a:r>
            <a:br>
              <a:rPr lang="en-US" dirty="0" smtClean="0"/>
            </a:br>
            <a:r>
              <a:rPr lang="en-US" dirty="0" smtClean="0"/>
              <a:t>Key </a:t>
            </a:r>
            <a:r>
              <a:rPr lang="en-US" dirty="0"/>
              <a:t>Competency </a:t>
            </a:r>
            <a:r>
              <a:rPr lang="en-US" dirty="0" smtClean="0"/>
              <a:t>3</a:t>
            </a:r>
            <a:endParaRPr lang="en-US" dirty="0"/>
          </a:p>
        </p:txBody>
      </p:sp>
      <p:sp>
        <p:nvSpPr>
          <p:cNvPr id="20486" name="Rectangle 6"/>
          <p:cNvSpPr>
            <a:spLocks noGrp="1" noChangeArrowheads="1"/>
          </p:cNvSpPr>
          <p:nvPr>
            <p:ph type="body" idx="1"/>
          </p:nvPr>
        </p:nvSpPr>
        <p:spPr>
          <a:xfrm>
            <a:off x="683568" y="1556792"/>
            <a:ext cx="7848872" cy="4890864"/>
          </a:xfrm>
        </p:spPr>
        <p:txBody>
          <a:bodyPr/>
          <a:lstStyle/>
          <a:p>
            <a:pPr marL="0" indent="0">
              <a:buNone/>
            </a:pPr>
            <a:r>
              <a:rPr lang="en-US" sz="1800" dirty="0" smtClean="0"/>
              <a:t>Physicians </a:t>
            </a:r>
            <a:r>
              <a:rPr lang="en-US" sz="1800" dirty="0"/>
              <a:t>are able to:</a:t>
            </a:r>
          </a:p>
          <a:p>
            <a:pPr marL="0" indent="0">
              <a:buNone/>
            </a:pPr>
            <a:r>
              <a:rPr lang="en-US" sz="1800" dirty="0"/>
              <a:t>3. Demonstrate a commitment to the profession by adhering to </a:t>
            </a:r>
            <a:r>
              <a:rPr lang="en-US" sz="1800" dirty="0" smtClean="0"/>
              <a:t>standards and </a:t>
            </a:r>
            <a:r>
              <a:rPr lang="en-US" sz="1800" dirty="0"/>
              <a:t>participating in physician-led </a:t>
            </a:r>
            <a:r>
              <a:rPr lang="en-US" sz="1800" dirty="0" smtClean="0"/>
              <a:t>regulation</a:t>
            </a:r>
            <a:endParaRPr lang="en-US" sz="1800" dirty="0"/>
          </a:p>
          <a:p>
            <a:pPr marL="0" indent="0">
              <a:buNone/>
            </a:pPr>
            <a:r>
              <a:rPr lang="en-US" sz="1800" dirty="0" smtClean="0"/>
              <a:t>	3.1 </a:t>
            </a:r>
            <a:r>
              <a:rPr lang="en-US" sz="1800" dirty="0"/>
              <a:t>Fulfill and adhere to the professional and ethical </a:t>
            </a:r>
            <a:r>
              <a:rPr lang="en-US" sz="1800" dirty="0" smtClean="0"/>
              <a:t>	  </a:t>
            </a:r>
            <a:br>
              <a:rPr lang="en-US" sz="1800" dirty="0" smtClean="0"/>
            </a:br>
            <a:r>
              <a:rPr lang="en-US" sz="1800" dirty="0" smtClean="0"/>
              <a:t>	      codes</a:t>
            </a:r>
            <a:r>
              <a:rPr lang="en-US" sz="1800" dirty="0"/>
              <a:t>, standards </a:t>
            </a:r>
            <a:r>
              <a:rPr lang="en-US" sz="1800" dirty="0" smtClean="0"/>
              <a:t>of practice</a:t>
            </a:r>
            <a:r>
              <a:rPr lang="en-US" sz="1800" dirty="0"/>
              <a:t>, and laws governing </a:t>
            </a:r>
            <a:r>
              <a:rPr lang="en-US" sz="1800" dirty="0" smtClean="0"/>
              <a:t>	 </a:t>
            </a:r>
            <a:br>
              <a:rPr lang="en-US" sz="1800" dirty="0" smtClean="0"/>
            </a:br>
            <a:r>
              <a:rPr lang="en-US" sz="1800" dirty="0" smtClean="0"/>
              <a:t> 	      practice</a:t>
            </a:r>
            <a:r>
              <a:rPr lang="en-US" sz="1800" dirty="0"/>
              <a:t>.</a:t>
            </a:r>
          </a:p>
          <a:p>
            <a:pPr marL="0" indent="0">
              <a:buNone/>
            </a:pPr>
            <a:r>
              <a:rPr lang="en-US" sz="1800" dirty="0" smtClean="0"/>
              <a:t>	3.2 </a:t>
            </a:r>
            <a:r>
              <a:rPr lang="en-US" sz="1800" dirty="0"/>
              <a:t>Recognize and respond to unprofessional and </a:t>
            </a:r>
            <a:r>
              <a:rPr lang="en-US" sz="1800" dirty="0" smtClean="0"/>
              <a:t/>
            </a:r>
            <a:br>
              <a:rPr lang="en-US" sz="1800" dirty="0" smtClean="0"/>
            </a:br>
            <a:r>
              <a:rPr lang="en-US" sz="1800" dirty="0" smtClean="0"/>
              <a:t>	      unethical </a:t>
            </a:r>
            <a:r>
              <a:rPr lang="en-US" sz="1800" dirty="0" err="1"/>
              <a:t>behaviours</a:t>
            </a:r>
            <a:r>
              <a:rPr lang="en-US" sz="1800" dirty="0"/>
              <a:t> </a:t>
            </a:r>
            <a:r>
              <a:rPr lang="en-US" sz="1800" dirty="0" smtClean="0"/>
              <a:t>in physicians </a:t>
            </a:r>
            <a:r>
              <a:rPr lang="en-US" sz="1800" dirty="0"/>
              <a:t>and other </a:t>
            </a:r>
            <a:r>
              <a:rPr lang="en-US" sz="1800" dirty="0" smtClean="0"/>
              <a:t/>
            </a:r>
            <a:br>
              <a:rPr lang="en-US" sz="1800" dirty="0" smtClean="0"/>
            </a:br>
            <a:r>
              <a:rPr lang="en-US" sz="1800" dirty="0" smtClean="0"/>
              <a:t>	      colleagues </a:t>
            </a:r>
            <a:r>
              <a:rPr lang="en-US" sz="1800" dirty="0"/>
              <a:t>in the health care profession</a:t>
            </a:r>
          </a:p>
          <a:p>
            <a:pPr marL="0" indent="0">
              <a:buNone/>
            </a:pPr>
            <a:r>
              <a:rPr lang="en-US" sz="1800" dirty="0" smtClean="0"/>
              <a:t>	3.3 </a:t>
            </a:r>
            <a:r>
              <a:rPr lang="en-US" sz="1800" dirty="0"/>
              <a:t>Participate in peer assessment and standard-setting</a:t>
            </a:r>
          </a:p>
        </p:txBody>
      </p:sp>
    </p:spTree>
    <p:extLst>
      <p:ext uri="{BB962C8B-B14F-4D97-AF65-F5344CB8AC3E}">
        <p14:creationId xmlns:p14="http://schemas.microsoft.com/office/powerpoint/2010/main" val="125335222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3"/>
          <p:cNvSpPr>
            <a:spLocks noGrp="1"/>
          </p:cNvSpPr>
          <p:nvPr>
            <p:ph type="sldNum" sz="quarter" idx="10"/>
          </p:nvPr>
        </p:nvSpPr>
        <p:spPr/>
        <p:txBody>
          <a:bodyPr/>
          <a:lstStyle/>
          <a:p>
            <a:fld id="{E78214AF-B82D-C147-8BA6-A164DEC24991}" type="slidenum">
              <a:rPr lang="en-US"/>
              <a:pPr/>
              <a:t>29</a:t>
            </a:fld>
            <a:endParaRPr lang="en-US" sz="1400">
              <a:latin typeface="Arial" charset="0"/>
            </a:endParaRPr>
          </a:p>
        </p:txBody>
      </p:sp>
      <p:sp>
        <p:nvSpPr>
          <p:cNvPr id="20485" name="Rectangle 5"/>
          <p:cNvSpPr>
            <a:spLocks noGrp="1" noChangeArrowheads="1"/>
          </p:cNvSpPr>
          <p:nvPr>
            <p:ph type="title"/>
          </p:nvPr>
        </p:nvSpPr>
        <p:spPr/>
        <p:txBody>
          <a:bodyPr/>
          <a:lstStyle/>
          <a:p>
            <a:r>
              <a:rPr lang="en-US" dirty="0" smtClean="0"/>
              <a:t>Professional</a:t>
            </a:r>
            <a:br>
              <a:rPr lang="en-US" dirty="0" smtClean="0"/>
            </a:br>
            <a:r>
              <a:rPr lang="en-US" dirty="0" smtClean="0"/>
              <a:t>Key </a:t>
            </a:r>
            <a:r>
              <a:rPr lang="en-US" dirty="0"/>
              <a:t>Competency 4</a:t>
            </a:r>
          </a:p>
        </p:txBody>
      </p:sp>
      <p:sp>
        <p:nvSpPr>
          <p:cNvPr id="20486" name="Rectangle 6"/>
          <p:cNvSpPr>
            <a:spLocks noGrp="1" noChangeArrowheads="1"/>
          </p:cNvSpPr>
          <p:nvPr>
            <p:ph type="body" idx="1"/>
          </p:nvPr>
        </p:nvSpPr>
        <p:spPr>
          <a:xfrm>
            <a:off x="683568" y="1556792"/>
            <a:ext cx="7848872" cy="4890864"/>
          </a:xfrm>
        </p:spPr>
        <p:txBody>
          <a:bodyPr/>
          <a:lstStyle/>
          <a:p>
            <a:pPr marL="0" indent="0">
              <a:buNone/>
            </a:pPr>
            <a:r>
              <a:rPr lang="en-US" sz="1800" dirty="0" smtClean="0"/>
              <a:t>Physicians </a:t>
            </a:r>
            <a:r>
              <a:rPr lang="en-US" sz="1800" dirty="0"/>
              <a:t>are able to:</a:t>
            </a:r>
          </a:p>
          <a:p>
            <a:pPr marL="0" indent="0">
              <a:buNone/>
            </a:pPr>
            <a:r>
              <a:rPr lang="en-US" sz="1800" dirty="0"/>
              <a:t>4. Demonstrate a commitment to physician health and well-being to </a:t>
            </a:r>
            <a:r>
              <a:rPr lang="en-US" sz="1800" dirty="0" smtClean="0"/>
              <a:t>foster optimal </a:t>
            </a:r>
            <a:r>
              <a:rPr lang="en-US" sz="1800" dirty="0"/>
              <a:t>patient </a:t>
            </a:r>
            <a:r>
              <a:rPr lang="en-US" sz="1800" dirty="0" smtClean="0"/>
              <a:t>care</a:t>
            </a:r>
          </a:p>
          <a:p>
            <a:pPr marL="0" indent="0">
              <a:buNone/>
            </a:pPr>
            <a:r>
              <a:rPr lang="en-US" sz="1800" dirty="0" smtClean="0"/>
              <a:t>	4.1 </a:t>
            </a:r>
            <a:r>
              <a:rPr lang="en-US" sz="1800" dirty="0"/>
              <a:t>Exhibit self-awareness and manage influences on </a:t>
            </a:r>
            <a:r>
              <a:rPr lang="en-US" sz="1800" dirty="0" smtClean="0"/>
              <a:t>	</a:t>
            </a:r>
            <a:br>
              <a:rPr lang="en-US" sz="1800" dirty="0" smtClean="0"/>
            </a:br>
            <a:r>
              <a:rPr lang="en-US" sz="1800" dirty="0" smtClean="0"/>
              <a:t>	      personal well-being and </a:t>
            </a:r>
            <a:r>
              <a:rPr lang="en-US" sz="1800" dirty="0"/>
              <a:t>professional performance</a:t>
            </a:r>
          </a:p>
          <a:p>
            <a:pPr marL="0" indent="0">
              <a:buNone/>
            </a:pPr>
            <a:r>
              <a:rPr lang="en-US" sz="1800" dirty="0" smtClean="0"/>
              <a:t>	4.2 </a:t>
            </a:r>
            <a:r>
              <a:rPr lang="en-US" sz="1800" dirty="0"/>
              <a:t>Manage personal and professional demands for a </a:t>
            </a:r>
            <a:r>
              <a:rPr lang="en-US" sz="1800" dirty="0" smtClean="0"/>
              <a:t/>
            </a:r>
            <a:br>
              <a:rPr lang="en-US" sz="1800" dirty="0" smtClean="0"/>
            </a:br>
            <a:r>
              <a:rPr lang="en-US" sz="1800" dirty="0" smtClean="0"/>
              <a:t>	      sustainable practice throughout </a:t>
            </a:r>
            <a:r>
              <a:rPr lang="en-US" sz="1800" dirty="0"/>
              <a:t>the physician life </a:t>
            </a:r>
            <a:r>
              <a:rPr lang="en-US" sz="1800" dirty="0" smtClean="0"/>
              <a:t/>
            </a:r>
            <a:br>
              <a:rPr lang="en-US" sz="1800" dirty="0" smtClean="0"/>
            </a:br>
            <a:r>
              <a:rPr lang="en-US" sz="1800" dirty="0" smtClean="0"/>
              <a:t>	      cycle</a:t>
            </a:r>
            <a:endParaRPr lang="en-US" sz="1800" dirty="0"/>
          </a:p>
          <a:p>
            <a:pPr marL="0" indent="0">
              <a:buNone/>
            </a:pPr>
            <a:r>
              <a:rPr lang="en-US" sz="1800" dirty="0" smtClean="0"/>
              <a:t>	4.3 </a:t>
            </a:r>
            <a:r>
              <a:rPr lang="en-US" sz="1800" dirty="0"/>
              <a:t>Promote a culture that recognizes, supports, and </a:t>
            </a:r>
            <a:r>
              <a:rPr lang="en-US" sz="1800" dirty="0" smtClean="0"/>
              <a:t/>
            </a:r>
            <a:br>
              <a:rPr lang="en-US" sz="1800" dirty="0" smtClean="0"/>
            </a:br>
            <a:r>
              <a:rPr lang="en-US" sz="1800" dirty="0" smtClean="0"/>
              <a:t>	      responds effectively to </a:t>
            </a:r>
            <a:r>
              <a:rPr lang="en-US" sz="1800" dirty="0"/>
              <a:t>colleagues in need</a:t>
            </a:r>
          </a:p>
        </p:txBody>
      </p:sp>
    </p:spTree>
    <p:extLst>
      <p:ext uri="{BB962C8B-B14F-4D97-AF65-F5344CB8AC3E}">
        <p14:creationId xmlns:p14="http://schemas.microsoft.com/office/powerpoint/2010/main" val="84454187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72F40FBA-3301-A84E-9647-1849E66ACCE1}" type="slidenum">
              <a:rPr lang="en-US"/>
              <a:pPr/>
              <a:t>3</a:t>
            </a:fld>
            <a:endParaRPr lang="en-US" sz="1400">
              <a:latin typeface="Arial" charset="0"/>
            </a:endParaRPr>
          </a:p>
        </p:txBody>
      </p:sp>
      <p:sp>
        <p:nvSpPr>
          <p:cNvPr id="7208" name="Rectangle 40"/>
          <p:cNvSpPr>
            <a:spLocks noGrp="1" noChangeArrowheads="1"/>
          </p:cNvSpPr>
          <p:nvPr>
            <p:ph type="title"/>
          </p:nvPr>
        </p:nvSpPr>
        <p:spPr/>
        <p:txBody>
          <a:bodyPr/>
          <a:lstStyle/>
          <a:p>
            <a:pPr marL="0" indent="0"/>
            <a:r>
              <a:rPr lang="en-US" dirty="0"/>
              <a:t>Objectives and agenda</a:t>
            </a:r>
          </a:p>
        </p:txBody>
      </p:sp>
      <p:sp>
        <p:nvSpPr>
          <p:cNvPr id="7209" name="Rectangle 41"/>
          <p:cNvSpPr>
            <a:spLocks noGrp="1" noChangeArrowheads="1"/>
          </p:cNvSpPr>
          <p:nvPr>
            <p:ph type="body" idx="1"/>
          </p:nvPr>
        </p:nvSpPr>
        <p:spPr/>
        <p:txBody>
          <a:bodyPr/>
          <a:lstStyle/>
          <a:p>
            <a:pPr marL="0" indent="0">
              <a:buNone/>
            </a:pPr>
            <a:endParaRPr lang="en-US" dirty="0" smtClean="0"/>
          </a:p>
          <a:p>
            <a:pPr marL="0" indent="0">
              <a:buNone/>
            </a:pPr>
            <a:r>
              <a:rPr lang="en-US" dirty="0" smtClean="0"/>
              <a:t>1</a:t>
            </a:r>
            <a:r>
              <a:rPr lang="en-US" dirty="0"/>
              <a:t>. Recognize the process and content of </a:t>
            </a:r>
            <a:r>
              <a:rPr lang="en-US" dirty="0" smtClean="0"/>
              <a:t/>
            </a:r>
            <a:br>
              <a:rPr lang="en-US" dirty="0" smtClean="0"/>
            </a:br>
            <a:r>
              <a:rPr lang="en-US" dirty="0" smtClean="0"/>
              <a:t>    Professional </a:t>
            </a:r>
            <a:r>
              <a:rPr lang="en-US" dirty="0"/>
              <a:t>Role</a:t>
            </a:r>
          </a:p>
          <a:p>
            <a:pPr marL="0" indent="0">
              <a:buNone/>
            </a:pPr>
            <a:r>
              <a:rPr lang="en-US" dirty="0"/>
              <a:t>2. Apply professionalism skills to examples </a:t>
            </a:r>
            <a:r>
              <a:rPr lang="en-US" dirty="0" smtClean="0"/>
              <a:t/>
            </a:r>
            <a:br>
              <a:rPr lang="en-US" dirty="0" smtClean="0"/>
            </a:br>
            <a:r>
              <a:rPr lang="en-US" dirty="0" smtClean="0"/>
              <a:t>    from </a:t>
            </a:r>
            <a:r>
              <a:rPr lang="en-US" dirty="0"/>
              <a:t>everyday practice</a:t>
            </a:r>
          </a:p>
          <a:p>
            <a:pPr marL="0" indent="0">
              <a:buNone/>
            </a:pPr>
            <a:r>
              <a:rPr lang="en-US" dirty="0"/>
              <a:t>3. Develop a personal professionalism </a:t>
            </a:r>
            <a:r>
              <a:rPr lang="en-US" dirty="0" smtClean="0"/>
              <a:t/>
            </a:r>
            <a:br>
              <a:rPr lang="en-US" dirty="0" smtClean="0"/>
            </a:br>
            <a:r>
              <a:rPr lang="en-US" dirty="0" smtClean="0"/>
              <a:t>    resource </a:t>
            </a:r>
            <a:r>
              <a:rPr lang="en-US" dirty="0"/>
              <a:t>for everyday practice</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lide Number Placeholder 3"/>
          <p:cNvSpPr>
            <a:spLocks noGrp="1"/>
          </p:cNvSpPr>
          <p:nvPr>
            <p:ph type="sldNum" sz="quarter" idx="10"/>
          </p:nvPr>
        </p:nvSpPr>
        <p:spPr/>
        <p:txBody>
          <a:bodyPr/>
          <a:lstStyle/>
          <a:p>
            <a:fld id="{95AC4055-3817-2D43-97F0-E6647FB942C6}" type="slidenum">
              <a:rPr lang="en-US"/>
              <a:pPr/>
              <a:t>4</a:t>
            </a:fld>
            <a:endParaRPr lang="en-US" sz="1400">
              <a:latin typeface="Arial" charset="0"/>
            </a:endParaRPr>
          </a:p>
        </p:txBody>
      </p:sp>
      <p:sp>
        <p:nvSpPr>
          <p:cNvPr id="14354" name="Rectangle 18"/>
          <p:cNvSpPr>
            <a:spLocks noGrp="1" noChangeArrowheads="1"/>
          </p:cNvSpPr>
          <p:nvPr>
            <p:ph type="title"/>
          </p:nvPr>
        </p:nvSpPr>
        <p:spPr/>
        <p:txBody>
          <a:bodyPr/>
          <a:lstStyle/>
          <a:p>
            <a:pPr marL="0" indent="0"/>
            <a:r>
              <a:rPr lang="en-US" dirty="0"/>
              <a:t>Why </a:t>
            </a:r>
            <a:r>
              <a:rPr lang="en-US" dirty="0" smtClean="0"/>
              <a:t>the Professional Role </a:t>
            </a:r>
            <a:r>
              <a:rPr lang="en-US" dirty="0"/>
              <a:t>matters</a:t>
            </a:r>
          </a:p>
        </p:txBody>
      </p:sp>
      <p:sp>
        <p:nvSpPr>
          <p:cNvPr id="14355" name="Rectangle 19"/>
          <p:cNvSpPr>
            <a:spLocks noGrp="1" noChangeArrowheads="1"/>
          </p:cNvSpPr>
          <p:nvPr>
            <p:ph type="body" idx="1"/>
          </p:nvPr>
        </p:nvSpPr>
        <p:spPr>
          <a:xfrm>
            <a:off x="827584" y="1484784"/>
            <a:ext cx="7391400" cy="4419600"/>
          </a:xfrm>
        </p:spPr>
        <p:txBody>
          <a:bodyPr/>
          <a:lstStyle/>
          <a:p>
            <a:pPr marL="0" indent="0">
              <a:buNone/>
            </a:pPr>
            <a:r>
              <a:rPr lang="en-US" sz="2200" dirty="0"/>
              <a:t>1. Patients expect their physicians to provide </a:t>
            </a:r>
            <a:r>
              <a:rPr lang="en-US" sz="2200" dirty="0" smtClean="0"/>
              <a:t>high-</a:t>
            </a:r>
            <a:br>
              <a:rPr lang="en-US" sz="2200" dirty="0" smtClean="0"/>
            </a:br>
            <a:r>
              <a:rPr lang="en-US" sz="2200" dirty="0" smtClean="0"/>
              <a:t>    quality</a:t>
            </a:r>
            <a:r>
              <a:rPr lang="en-US" sz="2200" dirty="0"/>
              <a:t>, safe medical care</a:t>
            </a:r>
            <a:r>
              <a:rPr lang="en-US" sz="2200" dirty="0" smtClean="0"/>
              <a:t>.</a:t>
            </a:r>
            <a:endParaRPr lang="en-US" sz="2200" dirty="0"/>
          </a:p>
          <a:p>
            <a:pPr marL="0" indent="0">
              <a:buNone/>
            </a:pPr>
            <a:r>
              <a:rPr lang="en-US" sz="2200" dirty="0"/>
              <a:t>2. Being a professional is central to being a </a:t>
            </a:r>
            <a:r>
              <a:rPr lang="en-US" sz="2200" dirty="0" smtClean="0"/>
              <a:t/>
            </a:r>
            <a:br>
              <a:rPr lang="en-US" sz="2200" dirty="0" smtClean="0"/>
            </a:br>
            <a:r>
              <a:rPr lang="en-US" sz="2200" dirty="0" smtClean="0"/>
              <a:t>    physician </a:t>
            </a:r>
            <a:r>
              <a:rPr lang="en-US" sz="2200" dirty="0"/>
              <a:t>and requires active </a:t>
            </a:r>
            <a:r>
              <a:rPr lang="en-US" sz="2200" dirty="0" smtClean="0"/>
              <a:t>effort to </a:t>
            </a:r>
            <a:r>
              <a:rPr lang="en-US" sz="2200" dirty="0"/>
              <a:t>evolve </a:t>
            </a:r>
            <a:r>
              <a:rPr lang="en-US" sz="2200" dirty="0" smtClean="0"/>
              <a:t/>
            </a:r>
            <a:br>
              <a:rPr lang="en-US" sz="2200" dirty="0" smtClean="0"/>
            </a:br>
            <a:r>
              <a:rPr lang="en-US" sz="2200" dirty="0" smtClean="0"/>
              <a:t>    into </a:t>
            </a:r>
            <a:r>
              <a:rPr lang="en-US" sz="2200" dirty="0"/>
              <a:t>a specialist</a:t>
            </a:r>
            <a:r>
              <a:rPr lang="en-US" sz="2200" dirty="0" smtClean="0"/>
              <a:t>.</a:t>
            </a:r>
            <a:endParaRPr lang="en-US" sz="2200" dirty="0"/>
          </a:p>
          <a:p>
            <a:pPr marL="0" indent="0">
              <a:buNone/>
            </a:pPr>
            <a:r>
              <a:rPr lang="en-US" sz="2200" dirty="0"/>
              <a:t>3. Professional </a:t>
            </a:r>
            <a:r>
              <a:rPr lang="en-US" sz="2200" dirty="0" err="1"/>
              <a:t>behaviour</a:t>
            </a:r>
            <a:r>
              <a:rPr lang="en-US" sz="2200" dirty="0"/>
              <a:t> is central to patient </a:t>
            </a:r>
            <a:r>
              <a:rPr lang="en-US" sz="2200" dirty="0" smtClean="0"/>
              <a:t/>
            </a:r>
            <a:br>
              <a:rPr lang="en-US" sz="2200" dirty="0" smtClean="0"/>
            </a:br>
            <a:r>
              <a:rPr lang="en-US" sz="2200" dirty="0" smtClean="0"/>
              <a:t>    safety </a:t>
            </a:r>
            <a:r>
              <a:rPr lang="en-US" sz="2200" dirty="0"/>
              <a:t>and effectiveness in </a:t>
            </a:r>
            <a:r>
              <a:rPr lang="en-US" sz="2200" dirty="0" smtClean="0"/>
              <a:t>team-based care.</a:t>
            </a:r>
          </a:p>
          <a:p>
            <a:pPr marL="0" indent="0">
              <a:buNone/>
            </a:pPr>
            <a:r>
              <a:rPr lang="en-US" sz="2200" dirty="0" smtClean="0"/>
              <a:t>4</a:t>
            </a:r>
            <a:r>
              <a:rPr lang="en-US" sz="2200" dirty="0"/>
              <a:t>. The resilience, wellness and self-care of a </a:t>
            </a:r>
            <a:r>
              <a:rPr lang="en-US" sz="2200" dirty="0" smtClean="0"/>
              <a:t/>
            </a:r>
            <a:br>
              <a:rPr lang="en-US" sz="2200" dirty="0" smtClean="0"/>
            </a:br>
            <a:r>
              <a:rPr lang="en-US" sz="2200" dirty="0" smtClean="0"/>
              <a:t>    physician </a:t>
            </a:r>
            <a:r>
              <a:rPr lang="en-US" sz="2200" dirty="0"/>
              <a:t>impacts their patients</a:t>
            </a:r>
            <a:r>
              <a:rPr lang="en-US" sz="2200" dirty="0" smtClean="0"/>
              <a:t>’ care</a:t>
            </a:r>
            <a:r>
              <a:rPr lang="en-US" sz="2200" dirty="0"/>
              <a:t>, their </a:t>
            </a:r>
            <a:r>
              <a:rPr lang="en-US" sz="2200" dirty="0" smtClean="0"/>
              <a:t>co-</a:t>
            </a:r>
            <a:br>
              <a:rPr lang="en-US" sz="2200" dirty="0" smtClean="0"/>
            </a:br>
            <a:r>
              <a:rPr lang="en-US" sz="2200" dirty="0" smtClean="0"/>
              <a:t>    workers </a:t>
            </a:r>
            <a:r>
              <a:rPr lang="en-US" sz="2200" dirty="0"/>
              <a:t>and the health system, requiring the </a:t>
            </a:r>
            <a:r>
              <a:rPr lang="en-US" sz="2200" dirty="0" smtClean="0"/>
              <a:t/>
            </a:r>
            <a:br>
              <a:rPr lang="en-US" sz="2200" dirty="0" smtClean="0"/>
            </a:br>
            <a:r>
              <a:rPr lang="en-US" sz="2200" dirty="0" smtClean="0"/>
              <a:t>    need </a:t>
            </a:r>
            <a:r>
              <a:rPr lang="en-US" sz="2200" dirty="0"/>
              <a:t>to </a:t>
            </a:r>
            <a:r>
              <a:rPr lang="en-US" sz="2200" dirty="0" smtClean="0"/>
              <a:t>manage the </a:t>
            </a:r>
            <a:r>
              <a:rPr lang="en-US" sz="2200" dirty="0"/>
              <a:t>demands of work/practice </a:t>
            </a:r>
            <a:r>
              <a:rPr lang="en-US" sz="2200" dirty="0" smtClean="0"/>
              <a:t/>
            </a:r>
            <a:br>
              <a:rPr lang="en-US" sz="2200" dirty="0" smtClean="0"/>
            </a:br>
            <a:r>
              <a:rPr lang="en-US" sz="2200" dirty="0" smtClean="0"/>
              <a:t>    while </a:t>
            </a:r>
            <a:r>
              <a:rPr lang="en-US" sz="2200" dirty="0"/>
              <a:t>also attending to personal </a:t>
            </a:r>
            <a:r>
              <a:rPr lang="en-US" sz="2200" dirty="0" smtClean="0"/>
              <a:t>health activities </a:t>
            </a:r>
            <a:br>
              <a:rPr lang="en-US" sz="2200" dirty="0" smtClean="0"/>
            </a:br>
            <a:r>
              <a:rPr lang="en-US" sz="2200" dirty="0" smtClean="0"/>
              <a:t>    and </a:t>
            </a:r>
            <a:r>
              <a:rPr lang="en-US" sz="2200" dirty="0"/>
              <a:t>constructive coping </a:t>
            </a:r>
            <a:r>
              <a:rPr lang="en-US" sz="2200" dirty="0" smtClean="0"/>
              <a:t>skills.</a:t>
            </a:r>
            <a:endParaRPr lang="en-US" sz="22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3"/>
          <p:cNvSpPr>
            <a:spLocks noGrp="1"/>
          </p:cNvSpPr>
          <p:nvPr>
            <p:ph type="sldNum" sz="quarter" idx="10"/>
          </p:nvPr>
        </p:nvSpPr>
        <p:spPr/>
        <p:txBody>
          <a:bodyPr/>
          <a:lstStyle/>
          <a:p>
            <a:fld id="{6CC5980A-4E34-C544-855B-A3843739CA68}" type="slidenum">
              <a:rPr lang="en-US"/>
              <a:pPr/>
              <a:t>5</a:t>
            </a:fld>
            <a:endParaRPr lang="en-US" sz="1400">
              <a:latin typeface="Arial" charset="0"/>
            </a:endParaRPr>
          </a:p>
        </p:txBody>
      </p:sp>
      <p:sp>
        <p:nvSpPr>
          <p:cNvPr id="18438" name="Rectangle 6"/>
          <p:cNvSpPr>
            <a:spLocks noGrp="1" noChangeArrowheads="1"/>
          </p:cNvSpPr>
          <p:nvPr>
            <p:ph type="title"/>
          </p:nvPr>
        </p:nvSpPr>
        <p:spPr/>
        <p:txBody>
          <a:bodyPr/>
          <a:lstStyle/>
          <a:p>
            <a:pPr marL="0" indent="0"/>
            <a:r>
              <a:rPr lang="en-US" dirty="0"/>
              <a:t>The details: </a:t>
            </a:r>
            <a:r>
              <a:rPr lang="en-US" dirty="0" smtClean="0"/>
              <a:t/>
            </a:r>
            <a:br>
              <a:rPr lang="en-US" dirty="0" smtClean="0"/>
            </a:br>
            <a:r>
              <a:rPr lang="en-US" dirty="0" smtClean="0"/>
              <a:t>What </a:t>
            </a:r>
            <a:r>
              <a:rPr lang="en-US" dirty="0"/>
              <a:t>is the </a:t>
            </a:r>
            <a:r>
              <a:rPr lang="en-US" dirty="0" smtClean="0"/>
              <a:t>Professional Role</a:t>
            </a:r>
            <a:endParaRPr lang="en-US" dirty="0"/>
          </a:p>
        </p:txBody>
      </p:sp>
      <p:sp>
        <p:nvSpPr>
          <p:cNvPr id="18439" name="Rectangle 7"/>
          <p:cNvSpPr>
            <a:spLocks noGrp="1" noChangeArrowheads="1"/>
          </p:cNvSpPr>
          <p:nvPr>
            <p:ph type="body" idx="1"/>
          </p:nvPr>
        </p:nvSpPr>
        <p:spPr/>
        <p:txBody>
          <a:bodyPr/>
          <a:lstStyle/>
          <a:p>
            <a:pPr marL="0" indent="0">
              <a:buNone/>
            </a:pPr>
            <a:endParaRPr lang="en-US" dirty="0" smtClean="0"/>
          </a:p>
          <a:p>
            <a:pPr marL="0" indent="0">
              <a:buNone/>
            </a:pPr>
            <a:r>
              <a:rPr lang="en-US" dirty="0"/>
              <a:t>As Professionals, physicians are committed to the health and </a:t>
            </a:r>
            <a:r>
              <a:rPr lang="en-US" dirty="0" smtClean="0"/>
              <a:t>well-being of </a:t>
            </a:r>
            <a:r>
              <a:rPr lang="en-US" dirty="0"/>
              <a:t>individual patients and society through ethical practice, high </a:t>
            </a:r>
            <a:r>
              <a:rPr lang="en-US" dirty="0" smtClean="0"/>
              <a:t>personal standards </a:t>
            </a:r>
            <a:r>
              <a:rPr lang="en-US" dirty="0"/>
              <a:t>of </a:t>
            </a:r>
            <a:r>
              <a:rPr lang="en-US" dirty="0" err="1"/>
              <a:t>behaviour</a:t>
            </a:r>
            <a:r>
              <a:rPr lang="en-US" dirty="0"/>
              <a:t>, accountability to the profession and society</a:t>
            </a:r>
            <a:r>
              <a:rPr lang="en-US" dirty="0" smtClean="0"/>
              <a:t>, physician-led </a:t>
            </a:r>
            <a:r>
              <a:rPr lang="en-US" dirty="0"/>
              <a:t>regulation, and maintenance of personal </a:t>
            </a:r>
            <a:r>
              <a:rPr lang="en-US" dirty="0" smtClean="0"/>
              <a:t>health.</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3"/>
          <p:cNvSpPr>
            <a:spLocks noGrp="1"/>
          </p:cNvSpPr>
          <p:nvPr>
            <p:ph type="sldNum" sz="quarter" idx="10"/>
          </p:nvPr>
        </p:nvSpPr>
        <p:spPr/>
        <p:txBody>
          <a:bodyPr/>
          <a:lstStyle/>
          <a:p>
            <a:fld id="{E78214AF-B82D-C147-8BA6-A164DEC24991}" type="slidenum">
              <a:rPr lang="en-US"/>
              <a:pPr/>
              <a:t>6</a:t>
            </a:fld>
            <a:endParaRPr lang="en-US" sz="1400">
              <a:latin typeface="Arial" charset="0"/>
            </a:endParaRPr>
          </a:p>
        </p:txBody>
      </p:sp>
      <p:sp>
        <p:nvSpPr>
          <p:cNvPr id="20485" name="Rectangle 5"/>
          <p:cNvSpPr>
            <a:spLocks noGrp="1" noChangeArrowheads="1"/>
          </p:cNvSpPr>
          <p:nvPr>
            <p:ph type="title"/>
          </p:nvPr>
        </p:nvSpPr>
        <p:spPr/>
        <p:txBody>
          <a:bodyPr/>
          <a:lstStyle/>
          <a:p>
            <a:endParaRPr lang="en-US" dirty="0"/>
          </a:p>
        </p:txBody>
      </p:sp>
      <p:sp>
        <p:nvSpPr>
          <p:cNvPr id="20486" name="Rectangle 6"/>
          <p:cNvSpPr>
            <a:spLocks noGrp="1" noChangeArrowheads="1"/>
          </p:cNvSpPr>
          <p:nvPr>
            <p:ph type="body" idx="1"/>
          </p:nvPr>
        </p:nvSpPr>
        <p:spPr>
          <a:xfrm>
            <a:off x="112777" y="1427683"/>
            <a:ext cx="2952328" cy="4890864"/>
          </a:xfrm>
        </p:spPr>
        <p:txBody>
          <a:bodyPr/>
          <a:lstStyle/>
          <a:p>
            <a:pPr marL="0" indent="0">
              <a:spcAft>
                <a:spcPts val="600"/>
              </a:spcAft>
              <a:buNone/>
            </a:pPr>
            <a:r>
              <a:rPr lang="en-US" b="1" dirty="0"/>
              <a:t>Recognizing Professional </a:t>
            </a:r>
            <a:r>
              <a:rPr lang="en-US" b="1" dirty="0" smtClean="0"/>
              <a:t>Actions</a:t>
            </a:r>
          </a:p>
          <a:p>
            <a:pPr marL="0" indent="0">
              <a:spcBef>
                <a:spcPts val="0"/>
              </a:spcBef>
              <a:spcAft>
                <a:spcPts val="600"/>
              </a:spcAft>
              <a:buNone/>
            </a:pPr>
            <a:r>
              <a:rPr lang="en-US" dirty="0" smtClean="0"/>
              <a:t/>
            </a:r>
            <a:br>
              <a:rPr lang="en-US" dirty="0" smtClean="0"/>
            </a:br>
            <a:r>
              <a:rPr lang="en-US" dirty="0" smtClean="0"/>
              <a:t>• Behaving</a:t>
            </a:r>
            <a:endParaRPr lang="en-US" dirty="0"/>
          </a:p>
          <a:p>
            <a:pPr marL="0" indent="0">
              <a:spcBef>
                <a:spcPts val="0"/>
              </a:spcBef>
              <a:spcAft>
                <a:spcPts val="600"/>
              </a:spcAft>
              <a:buNone/>
            </a:pPr>
            <a:r>
              <a:rPr lang="en-US" dirty="0"/>
              <a:t>• Fulfilling</a:t>
            </a:r>
          </a:p>
          <a:p>
            <a:pPr marL="0" indent="0">
              <a:spcBef>
                <a:spcPts val="0"/>
              </a:spcBef>
              <a:spcAft>
                <a:spcPts val="600"/>
              </a:spcAft>
              <a:buNone/>
            </a:pPr>
            <a:r>
              <a:rPr lang="en-US" dirty="0"/>
              <a:t>• Trusting</a:t>
            </a:r>
          </a:p>
          <a:p>
            <a:pPr marL="0" indent="0">
              <a:spcBef>
                <a:spcPts val="0"/>
              </a:spcBef>
              <a:spcAft>
                <a:spcPts val="600"/>
              </a:spcAft>
              <a:buNone/>
            </a:pPr>
            <a:r>
              <a:rPr lang="en-US" dirty="0"/>
              <a:t>• Respecting</a:t>
            </a:r>
          </a:p>
          <a:p>
            <a:pPr marL="0" indent="0">
              <a:spcBef>
                <a:spcPts val="0"/>
              </a:spcBef>
              <a:spcAft>
                <a:spcPts val="600"/>
              </a:spcAft>
              <a:buNone/>
            </a:pPr>
            <a:r>
              <a:rPr lang="en-US" dirty="0"/>
              <a:t>• Self regulating</a:t>
            </a:r>
          </a:p>
        </p:txBody>
      </p:sp>
      <p:sp>
        <p:nvSpPr>
          <p:cNvPr id="2" name="TextBox 1"/>
          <p:cNvSpPr txBox="1"/>
          <p:nvPr/>
        </p:nvSpPr>
        <p:spPr>
          <a:xfrm>
            <a:off x="3059832" y="1412776"/>
            <a:ext cx="3168352" cy="5955476"/>
          </a:xfrm>
          <a:prstGeom prst="rect">
            <a:avLst/>
          </a:prstGeom>
          <a:noFill/>
        </p:spPr>
        <p:txBody>
          <a:bodyPr wrap="square" rtlCol="0">
            <a:spAutoFit/>
          </a:bodyPr>
          <a:lstStyle/>
          <a:p>
            <a:pPr lvl="0" eaLnBrk="1" hangingPunct="1">
              <a:spcBef>
                <a:spcPts val="0"/>
              </a:spcBef>
              <a:spcAft>
                <a:spcPts val="0"/>
              </a:spcAft>
            </a:pPr>
            <a:r>
              <a:rPr lang="en-US" b="1" kern="0" dirty="0">
                <a:solidFill>
                  <a:srgbClr val="003152"/>
                </a:solidFill>
                <a:latin typeface="Verdana"/>
              </a:rPr>
              <a:t>Recognizing</a:t>
            </a:r>
          </a:p>
          <a:p>
            <a:pPr lvl="0" eaLnBrk="1" hangingPunct="1">
              <a:spcBef>
                <a:spcPts val="0"/>
              </a:spcBef>
              <a:spcAft>
                <a:spcPts val="0"/>
              </a:spcAft>
            </a:pPr>
            <a:r>
              <a:rPr lang="en-US" b="1" kern="0" dirty="0">
                <a:solidFill>
                  <a:srgbClr val="003152"/>
                </a:solidFill>
                <a:latin typeface="Verdana"/>
              </a:rPr>
              <a:t>Professional </a:t>
            </a:r>
            <a:r>
              <a:rPr lang="en-US" b="1" kern="0" dirty="0" smtClean="0">
                <a:solidFill>
                  <a:srgbClr val="003152"/>
                </a:solidFill>
                <a:latin typeface="Verdana"/>
              </a:rPr>
              <a:t/>
            </a:r>
            <a:br>
              <a:rPr lang="en-US" b="1" kern="0" dirty="0" smtClean="0">
                <a:solidFill>
                  <a:srgbClr val="003152"/>
                </a:solidFill>
                <a:latin typeface="Verdana"/>
              </a:rPr>
            </a:br>
            <a:r>
              <a:rPr lang="en-US" b="1" kern="0" dirty="0" smtClean="0">
                <a:solidFill>
                  <a:srgbClr val="003152"/>
                </a:solidFill>
                <a:latin typeface="Verdana"/>
              </a:rPr>
              <a:t>Topics</a:t>
            </a:r>
          </a:p>
          <a:p>
            <a:pPr lvl="0" eaLnBrk="1" hangingPunct="1">
              <a:spcBef>
                <a:spcPts val="0"/>
              </a:spcBef>
              <a:spcAft>
                <a:spcPts val="600"/>
              </a:spcAft>
            </a:pPr>
            <a:r>
              <a:rPr lang="en-US" kern="0" dirty="0" smtClean="0">
                <a:solidFill>
                  <a:srgbClr val="003152"/>
                </a:solidFill>
                <a:latin typeface="Verdana"/>
              </a:rPr>
              <a:t/>
            </a:r>
            <a:br>
              <a:rPr lang="en-US" kern="0" dirty="0" smtClean="0">
                <a:solidFill>
                  <a:srgbClr val="003152"/>
                </a:solidFill>
                <a:latin typeface="Verdana"/>
              </a:rPr>
            </a:br>
            <a:r>
              <a:rPr lang="en-US" kern="0" dirty="0" smtClean="0">
                <a:solidFill>
                  <a:srgbClr val="003152"/>
                </a:solidFill>
                <a:latin typeface="Verdana"/>
              </a:rPr>
              <a:t>• </a:t>
            </a:r>
            <a:r>
              <a:rPr lang="en-US" kern="0" dirty="0">
                <a:solidFill>
                  <a:srgbClr val="003152"/>
                </a:solidFill>
                <a:latin typeface="Verdana"/>
              </a:rPr>
              <a:t>Balance</a:t>
            </a:r>
          </a:p>
          <a:p>
            <a:pPr lvl="0" eaLnBrk="1" hangingPunct="1">
              <a:spcBef>
                <a:spcPts val="0"/>
              </a:spcBef>
              <a:spcAft>
                <a:spcPts val="600"/>
              </a:spcAft>
            </a:pPr>
            <a:r>
              <a:rPr lang="en-US" kern="0" dirty="0">
                <a:solidFill>
                  <a:srgbClr val="003152"/>
                </a:solidFill>
                <a:latin typeface="Verdana"/>
              </a:rPr>
              <a:t>• Boundaries</a:t>
            </a:r>
          </a:p>
          <a:p>
            <a:pPr lvl="0" eaLnBrk="1" hangingPunct="1">
              <a:spcBef>
                <a:spcPts val="0"/>
              </a:spcBef>
              <a:spcAft>
                <a:spcPts val="600"/>
              </a:spcAft>
            </a:pPr>
            <a:r>
              <a:rPr lang="en-US" kern="0" dirty="0">
                <a:solidFill>
                  <a:srgbClr val="003152"/>
                </a:solidFill>
                <a:latin typeface="Verdana"/>
              </a:rPr>
              <a:t>• Commitment</a:t>
            </a:r>
          </a:p>
          <a:p>
            <a:pPr lvl="0" eaLnBrk="1" hangingPunct="1">
              <a:spcBef>
                <a:spcPts val="0"/>
              </a:spcBef>
              <a:spcAft>
                <a:spcPts val="600"/>
              </a:spcAft>
            </a:pPr>
            <a:r>
              <a:rPr lang="en-US" kern="0" dirty="0">
                <a:solidFill>
                  <a:srgbClr val="003152"/>
                </a:solidFill>
                <a:latin typeface="Verdana"/>
              </a:rPr>
              <a:t>• Conflict of </a:t>
            </a:r>
            <a:r>
              <a:rPr lang="en-US" kern="0" dirty="0" smtClean="0">
                <a:solidFill>
                  <a:srgbClr val="003152"/>
                </a:solidFill>
                <a:latin typeface="Verdana"/>
              </a:rPr>
              <a:t/>
            </a:r>
            <a:br>
              <a:rPr lang="en-US" kern="0" dirty="0" smtClean="0">
                <a:solidFill>
                  <a:srgbClr val="003152"/>
                </a:solidFill>
                <a:latin typeface="Verdana"/>
              </a:rPr>
            </a:br>
            <a:r>
              <a:rPr lang="en-US" kern="0" dirty="0" smtClean="0">
                <a:solidFill>
                  <a:srgbClr val="003152"/>
                </a:solidFill>
                <a:latin typeface="Verdana"/>
              </a:rPr>
              <a:t>   interest</a:t>
            </a:r>
            <a:endParaRPr lang="en-US" kern="0" dirty="0">
              <a:solidFill>
                <a:srgbClr val="003152"/>
              </a:solidFill>
              <a:latin typeface="Verdana"/>
            </a:endParaRPr>
          </a:p>
          <a:p>
            <a:pPr lvl="0" eaLnBrk="1" hangingPunct="1">
              <a:spcBef>
                <a:spcPts val="0"/>
              </a:spcBef>
              <a:spcAft>
                <a:spcPts val="600"/>
              </a:spcAft>
            </a:pPr>
            <a:r>
              <a:rPr lang="en-US" kern="0" dirty="0">
                <a:solidFill>
                  <a:srgbClr val="003152"/>
                </a:solidFill>
                <a:latin typeface="Verdana"/>
              </a:rPr>
              <a:t>• Ethics, Ethical </a:t>
            </a:r>
            <a:r>
              <a:rPr lang="en-US" kern="0" dirty="0" smtClean="0">
                <a:solidFill>
                  <a:srgbClr val="003152"/>
                </a:solidFill>
                <a:latin typeface="Verdana"/>
              </a:rPr>
              <a:t/>
            </a:r>
            <a:br>
              <a:rPr lang="en-US" kern="0" dirty="0" smtClean="0">
                <a:solidFill>
                  <a:srgbClr val="003152"/>
                </a:solidFill>
                <a:latin typeface="Verdana"/>
              </a:rPr>
            </a:br>
            <a:r>
              <a:rPr lang="en-US" kern="0" dirty="0" smtClean="0">
                <a:solidFill>
                  <a:srgbClr val="003152"/>
                </a:solidFill>
                <a:latin typeface="Verdana"/>
              </a:rPr>
              <a:t>   Issues</a:t>
            </a:r>
            <a:endParaRPr lang="en-US" kern="0" dirty="0">
              <a:solidFill>
                <a:srgbClr val="003152"/>
              </a:solidFill>
              <a:latin typeface="Verdana"/>
            </a:endParaRPr>
          </a:p>
          <a:p>
            <a:pPr lvl="0" eaLnBrk="1" hangingPunct="1">
              <a:spcBef>
                <a:spcPts val="0"/>
              </a:spcBef>
              <a:spcAft>
                <a:spcPts val="600"/>
              </a:spcAft>
            </a:pPr>
            <a:r>
              <a:rPr lang="en-US" kern="0" dirty="0">
                <a:solidFill>
                  <a:srgbClr val="003152"/>
                </a:solidFill>
                <a:latin typeface="Verdana"/>
              </a:rPr>
              <a:t>• Honesty</a:t>
            </a:r>
          </a:p>
          <a:p>
            <a:pPr lvl="0" eaLnBrk="1" hangingPunct="1">
              <a:spcBef>
                <a:spcPts val="0"/>
              </a:spcBef>
              <a:spcAft>
                <a:spcPts val="600"/>
              </a:spcAft>
            </a:pPr>
            <a:r>
              <a:rPr lang="en-US" kern="0" dirty="0">
                <a:solidFill>
                  <a:srgbClr val="003152"/>
                </a:solidFill>
                <a:latin typeface="Verdana"/>
              </a:rPr>
              <a:t>• Identity</a:t>
            </a:r>
          </a:p>
          <a:p>
            <a:pPr lvl="0" eaLnBrk="1" hangingPunct="1">
              <a:spcBef>
                <a:spcPts val="0"/>
              </a:spcBef>
              <a:spcAft>
                <a:spcPts val="600"/>
              </a:spcAft>
            </a:pPr>
            <a:endParaRPr lang="en-US" kern="0" dirty="0">
              <a:solidFill>
                <a:srgbClr val="003152"/>
              </a:solidFill>
              <a:latin typeface="Verdana"/>
            </a:endParaRPr>
          </a:p>
        </p:txBody>
      </p:sp>
      <p:sp>
        <p:nvSpPr>
          <p:cNvPr id="6" name="TextBox 5"/>
          <p:cNvSpPr txBox="1"/>
          <p:nvPr/>
        </p:nvSpPr>
        <p:spPr>
          <a:xfrm>
            <a:off x="6228184" y="2042464"/>
            <a:ext cx="3672408" cy="4847481"/>
          </a:xfrm>
          <a:prstGeom prst="rect">
            <a:avLst/>
          </a:prstGeom>
          <a:noFill/>
        </p:spPr>
        <p:txBody>
          <a:bodyPr wrap="square" rtlCol="0">
            <a:spAutoFit/>
          </a:bodyPr>
          <a:lstStyle/>
          <a:p>
            <a:pPr lvl="0" eaLnBrk="1" hangingPunct="1">
              <a:spcBef>
                <a:spcPts val="0"/>
              </a:spcBef>
              <a:spcAft>
                <a:spcPts val="600"/>
              </a:spcAft>
            </a:pPr>
            <a:r>
              <a:rPr lang="en-US" kern="0" dirty="0" smtClean="0">
                <a:solidFill>
                  <a:srgbClr val="003152"/>
                </a:solidFill>
                <a:latin typeface="Verdana"/>
              </a:rPr>
              <a:t>• Integrity</a:t>
            </a:r>
          </a:p>
          <a:p>
            <a:pPr lvl="0" eaLnBrk="1" hangingPunct="1">
              <a:spcBef>
                <a:spcPts val="0"/>
              </a:spcBef>
              <a:spcAft>
                <a:spcPts val="600"/>
              </a:spcAft>
            </a:pPr>
            <a:r>
              <a:rPr lang="en-US" kern="0" dirty="0">
                <a:solidFill>
                  <a:srgbClr val="003152"/>
                </a:solidFill>
                <a:latin typeface="Verdana"/>
              </a:rPr>
              <a:t>• </a:t>
            </a:r>
            <a:r>
              <a:rPr lang="en-US" kern="0" dirty="0" smtClean="0">
                <a:solidFill>
                  <a:srgbClr val="003152"/>
                </a:solidFill>
                <a:latin typeface="Verdana"/>
              </a:rPr>
              <a:t>Reliable</a:t>
            </a:r>
          </a:p>
          <a:p>
            <a:pPr lvl="0" eaLnBrk="1" hangingPunct="1">
              <a:spcBef>
                <a:spcPts val="0"/>
              </a:spcBef>
              <a:spcAft>
                <a:spcPts val="600"/>
              </a:spcAft>
            </a:pPr>
            <a:r>
              <a:rPr lang="en-US" kern="0" dirty="0" smtClean="0">
                <a:solidFill>
                  <a:srgbClr val="003152"/>
                </a:solidFill>
                <a:latin typeface="Verdana"/>
              </a:rPr>
              <a:t>• Resilience</a:t>
            </a:r>
          </a:p>
          <a:p>
            <a:pPr lvl="0" eaLnBrk="1" hangingPunct="1">
              <a:spcBef>
                <a:spcPts val="0"/>
              </a:spcBef>
              <a:spcAft>
                <a:spcPts val="600"/>
              </a:spcAft>
            </a:pPr>
            <a:r>
              <a:rPr lang="en-US" kern="0" dirty="0" smtClean="0">
                <a:solidFill>
                  <a:srgbClr val="003152"/>
                </a:solidFill>
                <a:latin typeface="Verdana"/>
              </a:rPr>
              <a:t>• Responsibility</a:t>
            </a:r>
          </a:p>
          <a:p>
            <a:pPr lvl="0" eaLnBrk="1" hangingPunct="1">
              <a:spcBef>
                <a:spcPts val="0"/>
              </a:spcBef>
              <a:spcAft>
                <a:spcPts val="600"/>
              </a:spcAft>
            </a:pPr>
            <a:r>
              <a:rPr lang="en-US" kern="0" dirty="0" smtClean="0">
                <a:solidFill>
                  <a:srgbClr val="003152"/>
                </a:solidFill>
                <a:latin typeface="Verdana"/>
              </a:rPr>
              <a:t>• Societal need</a:t>
            </a:r>
          </a:p>
          <a:p>
            <a:pPr lvl="0" eaLnBrk="1" hangingPunct="1">
              <a:spcBef>
                <a:spcPts val="0"/>
              </a:spcBef>
              <a:spcAft>
                <a:spcPts val="600"/>
              </a:spcAft>
            </a:pPr>
            <a:r>
              <a:rPr lang="en-US" kern="0" dirty="0" smtClean="0">
                <a:solidFill>
                  <a:srgbClr val="003152"/>
                </a:solidFill>
                <a:latin typeface="Verdana"/>
              </a:rPr>
              <a:t>• Social Contract</a:t>
            </a:r>
          </a:p>
          <a:p>
            <a:pPr lvl="0" eaLnBrk="1" hangingPunct="1">
              <a:spcBef>
                <a:spcPts val="0"/>
              </a:spcBef>
              <a:spcAft>
                <a:spcPts val="600"/>
              </a:spcAft>
            </a:pPr>
            <a:r>
              <a:rPr lang="en-US" kern="0" dirty="0" smtClean="0">
                <a:solidFill>
                  <a:srgbClr val="003152"/>
                </a:solidFill>
                <a:latin typeface="Verdana"/>
              </a:rPr>
              <a:t>• Society’s </a:t>
            </a:r>
            <a:br>
              <a:rPr lang="en-US" kern="0" dirty="0" smtClean="0">
                <a:solidFill>
                  <a:srgbClr val="003152"/>
                </a:solidFill>
                <a:latin typeface="Verdana"/>
              </a:rPr>
            </a:br>
            <a:r>
              <a:rPr lang="en-US" kern="0" dirty="0" smtClean="0">
                <a:solidFill>
                  <a:srgbClr val="003152"/>
                </a:solidFill>
                <a:latin typeface="Verdana"/>
              </a:rPr>
              <a:t>   expectations</a:t>
            </a:r>
          </a:p>
          <a:p>
            <a:pPr lvl="0" eaLnBrk="1" hangingPunct="1">
              <a:spcBef>
                <a:spcPts val="0"/>
              </a:spcBef>
              <a:spcAft>
                <a:spcPts val="600"/>
              </a:spcAft>
            </a:pPr>
            <a:r>
              <a:rPr lang="en-US" kern="0" dirty="0" smtClean="0">
                <a:solidFill>
                  <a:srgbClr val="003152"/>
                </a:solidFill>
                <a:latin typeface="Verdana"/>
              </a:rPr>
              <a:t>• Standards</a:t>
            </a:r>
          </a:p>
          <a:p>
            <a:pPr lvl="0" eaLnBrk="1" hangingPunct="1">
              <a:spcBef>
                <a:spcPts val="0"/>
              </a:spcBef>
              <a:spcAft>
                <a:spcPts val="600"/>
              </a:spcAft>
            </a:pPr>
            <a:r>
              <a:rPr lang="en-US" kern="0" dirty="0" smtClean="0">
                <a:solidFill>
                  <a:srgbClr val="003152"/>
                </a:solidFill>
                <a:latin typeface="Verdana"/>
              </a:rPr>
              <a:t>• Trustworthiness</a:t>
            </a:r>
          </a:p>
          <a:p>
            <a:pPr lvl="0" eaLnBrk="1" hangingPunct="1">
              <a:spcBef>
                <a:spcPts val="0"/>
              </a:spcBef>
              <a:spcAft>
                <a:spcPts val="600"/>
              </a:spcAft>
            </a:pPr>
            <a:r>
              <a:rPr lang="en-US" kern="0" dirty="0" smtClean="0">
                <a:solidFill>
                  <a:srgbClr val="003152"/>
                </a:solidFill>
                <a:latin typeface="Verdana"/>
              </a:rPr>
              <a:t>• Wellness</a:t>
            </a:r>
            <a:endParaRPr lang="en-US" kern="0" dirty="0">
              <a:solidFill>
                <a:srgbClr val="003152"/>
              </a:solidFill>
              <a:latin typeface="Verdana"/>
            </a:endParaRPr>
          </a:p>
        </p:txBody>
      </p:sp>
    </p:spTree>
    <p:extLst>
      <p:ext uri="{BB962C8B-B14F-4D97-AF65-F5344CB8AC3E}">
        <p14:creationId xmlns:p14="http://schemas.microsoft.com/office/powerpoint/2010/main" val="399146284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3"/>
          <p:cNvSpPr>
            <a:spLocks noGrp="1"/>
          </p:cNvSpPr>
          <p:nvPr>
            <p:ph type="sldNum" sz="quarter" idx="10"/>
          </p:nvPr>
        </p:nvSpPr>
        <p:spPr/>
        <p:txBody>
          <a:bodyPr/>
          <a:lstStyle/>
          <a:p>
            <a:fld id="{6CC5980A-4E34-C544-855B-A3843739CA68}" type="slidenum">
              <a:rPr lang="en-US"/>
              <a:pPr/>
              <a:t>7</a:t>
            </a:fld>
            <a:endParaRPr lang="en-US" sz="1400">
              <a:latin typeface="Arial" charset="0"/>
            </a:endParaRPr>
          </a:p>
        </p:txBody>
      </p:sp>
      <p:sp>
        <p:nvSpPr>
          <p:cNvPr id="18438" name="Rectangle 6"/>
          <p:cNvSpPr>
            <a:spLocks noGrp="1" noChangeArrowheads="1"/>
          </p:cNvSpPr>
          <p:nvPr>
            <p:ph type="title"/>
          </p:nvPr>
        </p:nvSpPr>
        <p:spPr/>
        <p:txBody>
          <a:bodyPr/>
          <a:lstStyle/>
          <a:p>
            <a:pPr marL="0" indent="0"/>
            <a:r>
              <a:rPr lang="en-US" dirty="0" smtClean="0"/>
              <a:t>Key terms for the </a:t>
            </a:r>
            <a:br>
              <a:rPr lang="en-US" dirty="0" smtClean="0"/>
            </a:br>
            <a:r>
              <a:rPr lang="en-US" dirty="0" smtClean="0"/>
              <a:t>Professional Role</a:t>
            </a:r>
            <a:endParaRPr lang="en-US" dirty="0"/>
          </a:p>
        </p:txBody>
      </p:sp>
      <p:sp>
        <p:nvSpPr>
          <p:cNvPr id="18439" name="Rectangle 7"/>
          <p:cNvSpPr>
            <a:spLocks noGrp="1" noChangeArrowheads="1"/>
          </p:cNvSpPr>
          <p:nvPr>
            <p:ph type="body" idx="1"/>
          </p:nvPr>
        </p:nvSpPr>
        <p:spPr/>
        <p:txBody>
          <a:bodyPr/>
          <a:lstStyle/>
          <a:p>
            <a:pPr marL="0" indent="0">
              <a:spcBef>
                <a:spcPts val="0"/>
              </a:spcBef>
              <a:spcAft>
                <a:spcPts val="600"/>
              </a:spcAft>
              <a:buNone/>
            </a:pPr>
            <a:r>
              <a:rPr lang="en-US" dirty="0"/>
              <a:t>• Boundaries</a:t>
            </a:r>
          </a:p>
          <a:p>
            <a:pPr marL="0" indent="0">
              <a:spcBef>
                <a:spcPts val="0"/>
              </a:spcBef>
              <a:spcAft>
                <a:spcPts val="600"/>
              </a:spcAft>
              <a:buNone/>
            </a:pPr>
            <a:r>
              <a:rPr lang="en-US" dirty="0"/>
              <a:t>• Fiduciary relationship</a:t>
            </a:r>
          </a:p>
          <a:p>
            <a:pPr marL="0" indent="0">
              <a:spcBef>
                <a:spcPts val="0"/>
              </a:spcBef>
              <a:spcAft>
                <a:spcPts val="600"/>
              </a:spcAft>
              <a:buNone/>
            </a:pPr>
            <a:r>
              <a:rPr lang="en-US" dirty="0"/>
              <a:t>• Social contract</a:t>
            </a:r>
          </a:p>
          <a:p>
            <a:pPr marL="0" indent="0">
              <a:spcBef>
                <a:spcPts val="0"/>
              </a:spcBef>
              <a:spcAft>
                <a:spcPts val="600"/>
              </a:spcAft>
              <a:buNone/>
            </a:pPr>
            <a:r>
              <a:rPr lang="en-US" dirty="0"/>
              <a:t>• Hidden curriculum</a:t>
            </a:r>
          </a:p>
          <a:p>
            <a:pPr marL="0" indent="0">
              <a:spcBef>
                <a:spcPts val="0"/>
              </a:spcBef>
              <a:spcAft>
                <a:spcPts val="600"/>
              </a:spcAft>
              <a:buNone/>
            </a:pPr>
            <a:r>
              <a:rPr lang="en-US" dirty="0"/>
              <a:t>• Emotional intelligence</a:t>
            </a:r>
          </a:p>
          <a:p>
            <a:pPr marL="0" indent="0">
              <a:spcBef>
                <a:spcPts val="0"/>
              </a:spcBef>
              <a:spcAft>
                <a:spcPts val="600"/>
              </a:spcAft>
              <a:buNone/>
            </a:pPr>
            <a:r>
              <a:rPr lang="en-US" dirty="0"/>
              <a:t>• Self-efficacy</a:t>
            </a:r>
          </a:p>
          <a:p>
            <a:pPr marL="0" indent="0">
              <a:spcBef>
                <a:spcPts val="0"/>
              </a:spcBef>
              <a:spcAft>
                <a:spcPts val="600"/>
              </a:spcAft>
              <a:buNone/>
            </a:pPr>
            <a:r>
              <a:rPr lang="en-US" dirty="0"/>
              <a:t>• Wellness</a:t>
            </a:r>
          </a:p>
          <a:p>
            <a:pPr marL="0" indent="0">
              <a:spcBef>
                <a:spcPts val="0"/>
              </a:spcBef>
              <a:spcAft>
                <a:spcPts val="600"/>
              </a:spcAft>
              <a:buNone/>
            </a:pPr>
            <a:r>
              <a:rPr lang="en-US" dirty="0"/>
              <a:t>• Resilience</a:t>
            </a:r>
          </a:p>
          <a:p>
            <a:pPr marL="0" indent="0">
              <a:spcBef>
                <a:spcPts val="0"/>
              </a:spcBef>
              <a:spcAft>
                <a:spcPts val="600"/>
              </a:spcAft>
              <a:buNone/>
            </a:pPr>
            <a:r>
              <a:rPr lang="en-US" dirty="0"/>
              <a:t>• Burnout</a:t>
            </a:r>
          </a:p>
          <a:p>
            <a:pPr marL="0" indent="0">
              <a:spcBef>
                <a:spcPts val="0"/>
              </a:spcBef>
              <a:spcAft>
                <a:spcPts val="600"/>
              </a:spcAft>
              <a:buNone/>
            </a:pPr>
            <a:r>
              <a:rPr lang="en-US" dirty="0"/>
              <a:t>• Self-care</a:t>
            </a:r>
          </a:p>
          <a:p>
            <a:pPr marL="0" indent="0">
              <a:spcBef>
                <a:spcPts val="0"/>
              </a:spcBef>
              <a:spcAft>
                <a:spcPts val="600"/>
              </a:spcAft>
              <a:buNone/>
            </a:pPr>
            <a:r>
              <a:rPr lang="en-US" dirty="0"/>
              <a:t>• Fatigue management</a:t>
            </a:r>
          </a:p>
        </p:txBody>
      </p:sp>
    </p:spTree>
    <p:extLst>
      <p:ext uri="{BB962C8B-B14F-4D97-AF65-F5344CB8AC3E}">
        <p14:creationId xmlns:p14="http://schemas.microsoft.com/office/powerpoint/2010/main" val="90478212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3"/>
          <p:cNvSpPr>
            <a:spLocks noGrp="1"/>
          </p:cNvSpPr>
          <p:nvPr>
            <p:ph type="sldNum" sz="quarter" idx="10"/>
          </p:nvPr>
        </p:nvSpPr>
        <p:spPr/>
        <p:txBody>
          <a:bodyPr/>
          <a:lstStyle/>
          <a:p>
            <a:fld id="{6CC5980A-4E34-C544-855B-A3843739CA68}" type="slidenum">
              <a:rPr lang="en-US"/>
              <a:pPr/>
              <a:t>8</a:t>
            </a:fld>
            <a:endParaRPr lang="en-US" sz="1400">
              <a:latin typeface="Arial" charset="0"/>
            </a:endParaRPr>
          </a:p>
        </p:txBody>
      </p:sp>
      <p:sp>
        <p:nvSpPr>
          <p:cNvPr id="18438" name="Rectangle 6"/>
          <p:cNvSpPr>
            <a:spLocks noGrp="1" noChangeArrowheads="1"/>
          </p:cNvSpPr>
          <p:nvPr>
            <p:ph type="title"/>
          </p:nvPr>
        </p:nvSpPr>
        <p:spPr/>
        <p:txBody>
          <a:bodyPr/>
          <a:lstStyle/>
          <a:p>
            <a:pPr marL="0" indent="0"/>
            <a:r>
              <a:rPr lang="en-US" dirty="0" smtClean="0"/>
              <a:t>Professional means showing commitment to:</a:t>
            </a:r>
            <a:endParaRPr lang="en-US" dirty="0"/>
          </a:p>
        </p:txBody>
      </p:sp>
      <p:sp>
        <p:nvSpPr>
          <p:cNvPr id="18439" name="Rectangle 7"/>
          <p:cNvSpPr>
            <a:spLocks noGrp="1" noChangeArrowheads="1"/>
          </p:cNvSpPr>
          <p:nvPr>
            <p:ph type="body" idx="1"/>
          </p:nvPr>
        </p:nvSpPr>
        <p:spPr/>
        <p:txBody>
          <a:bodyPr/>
          <a:lstStyle/>
          <a:p>
            <a:pPr marL="0" indent="0">
              <a:spcBef>
                <a:spcPts val="0"/>
              </a:spcBef>
              <a:spcAft>
                <a:spcPts val="1200"/>
              </a:spcAft>
              <a:buNone/>
            </a:pPr>
            <a:endParaRPr lang="en-US" dirty="0" smtClean="0"/>
          </a:p>
          <a:p>
            <a:pPr marL="0" indent="0">
              <a:spcBef>
                <a:spcPts val="0"/>
              </a:spcBef>
              <a:spcAft>
                <a:spcPts val="1200"/>
              </a:spcAft>
              <a:buNone/>
            </a:pPr>
            <a:endParaRPr lang="en-US" dirty="0"/>
          </a:p>
          <a:p>
            <a:pPr marL="0" indent="0">
              <a:spcBef>
                <a:spcPts val="0"/>
              </a:spcBef>
              <a:spcAft>
                <a:spcPts val="1200"/>
              </a:spcAft>
              <a:buNone/>
            </a:pPr>
            <a:r>
              <a:rPr lang="en-US" dirty="0" smtClean="0"/>
              <a:t>• </a:t>
            </a:r>
            <a:r>
              <a:rPr lang="en-US" dirty="0"/>
              <a:t>patients</a:t>
            </a:r>
          </a:p>
          <a:p>
            <a:pPr marL="0" indent="0">
              <a:spcBef>
                <a:spcPts val="0"/>
              </a:spcBef>
              <a:spcAft>
                <a:spcPts val="1200"/>
              </a:spcAft>
              <a:buNone/>
            </a:pPr>
            <a:r>
              <a:rPr lang="en-US" dirty="0"/>
              <a:t>• society</a:t>
            </a:r>
          </a:p>
          <a:p>
            <a:pPr marL="0" indent="0">
              <a:spcBef>
                <a:spcPts val="0"/>
              </a:spcBef>
              <a:spcAft>
                <a:spcPts val="1200"/>
              </a:spcAft>
              <a:buNone/>
            </a:pPr>
            <a:r>
              <a:rPr lang="en-US" dirty="0"/>
              <a:t>• profession</a:t>
            </a:r>
          </a:p>
          <a:p>
            <a:pPr marL="0" indent="0">
              <a:spcBef>
                <a:spcPts val="0"/>
              </a:spcBef>
              <a:spcAft>
                <a:spcPts val="1200"/>
              </a:spcAft>
              <a:buNone/>
            </a:pPr>
            <a:r>
              <a:rPr lang="en-US" dirty="0"/>
              <a:t>• self</a:t>
            </a:r>
          </a:p>
        </p:txBody>
      </p:sp>
    </p:spTree>
    <p:extLst>
      <p:ext uri="{BB962C8B-B14F-4D97-AF65-F5344CB8AC3E}">
        <p14:creationId xmlns:p14="http://schemas.microsoft.com/office/powerpoint/2010/main" val="154147388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3"/>
          <p:cNvSpPr>
            <a:spLocks noGrp="1"/>
          </p:cNvSpPr>
          <p:nvPr>
            <p:ph type="sldNum" sz="quarter" idx="10"/>
          </p:nvPr>
        </p:nvSpPr>
        <p:spPr/>
        <p:txBody>
          <a:bodyPr/>
          <a:lstStyle/>
          <a:p>
            <a:fld id="{6CC5980A-4E34-C544-855B-A3843739CA68}" type="slidenum">
              <a:rPr lang="en-US"/>
              <a:pPr/>
              <a:t>9</a:t>
            </a:fld>
            <a:endParaRPr lang="en-US" sz="1400">
              <a:latin typeface="Arial" charset="0"/>
            </a:endParaRPr>
          </a:p>
        </p:txBody>
      </p:sp>
      <p:sp>
        <p:nvSpPr>
          <p:cNvPr id="18438" name="Rectangle 6"/>
          <p:cNvSpPr>
            <a:spLocks noGrp="1" noChangeArrowheads="1"/>
          </p:cNvSpPr>
          <p:nvPr>
            <p:ph type="title"/>
          </p:nvPr>
        </p:nvSpPr>
        <p:spPr/>
        <p:txBody>
          <a:bodyPr/>
          <a:lstStyle/>
          <a:p>
            <a:pPr marL="0" indent="0"/>
            <a:r>
              <a:rPr lang="en-US" dirty="0"/>
              <a:t>Important to know about professionalism</a:t>
            </a:r>
          </a:p>
        </p:txBody>
      </p:sp>
      <p:sp>
        <p:nvSpPr>
          <p:cNvPr id="18439" name="Rectangle 7"/>
          <p:cNvSpPr>
            <a:spLocks noGrp="1" noChangeArrowheads="1"/>
          </p:cNvSpPr>
          <p:nvPr>
            <p:ph type="body" idx="1"/>
          </p:nvPr>
        </p:nvSpPr>
        <p:spPr>
          <a:xfrm>
            <a:off x="899592" y="1484784"/>
            <a:ext cx="7391400" cy="4419600"/>
          </a:xfrm>
        </p:spPr>
        <p:txBody>
          <a:bodyPr/>
          <a:lstStyle/>
          <a:p>
            <a:pPr marL="0" indent="0">
              <a:buNone/>
            </a:pPr>
            <a:r>
              <a:rPr lang="en-US" sz="2200" dirty="0" smtClean="0"/>
              <a:t>1</a:t>
            </a:r>
            <a:r>
              <a:rPr lang="en-US" sz="2200" dirty="0"/>
              <a:t>. Professionalism has multiple factors that can be taught:</a:t>
            </a:r>
          </a:p>
          <a:p>
            <a:pPr marL="458787" lvl="1" indent="0">
              <a:spcBef>
                <a:spcPts val="600"/>
              </a:spcBef>
              <a:spcAft>
                <a:spcPts val="0"/>
              </a:spcAft>
              <a:buNone/>
            </a:pPr>
            <a:r>
              <a:rPr lang="en-US" sz="1800" dirty="0"/>
              <a:t>• individual factors (i.e. </a:t>
            </a:r>
            <a:r>
              <a:rPr lang="en-US" sz="1800" dirty="0" err="1"/>
              <a:t>behaviour</a:t>
            </a:r>
            <a:r>
              <a:rPr lang="en-US" sz="1800" dirty="0"/>
              <a:t> and cognitive processes);</a:t>
            </a:r>
          </a:p>
          <a:p>
            <a:pPr marL="458787" lvl="1" indent="0">
              <a:spcBef>
                <a:spcPts val="600"/>
              </a:spcBef>
              <a:spcAft>
                <a:spcPts val="0"/>
              </a:spcAft>
              <a:buNone/>
            </a:pPr>
            <a:r>
              <a:rPr lang="en-US" sz="1800" dirty="0"/>
              <a:t>• interpersonal factors (i.e. process or effect of providing patient care </a:t>
            </a:r>
            <a:r>
              <a:rPr lang="en-US" sz="1800" dirty="0" smtClean="0"/>
              <a:t>with others</a:t>
            </a:r>
            <a:r>
              <a:rPr lang="en-US" sz="1800" dirty="0"/>
              <a:t>); and</a:t>
            </a:r>
          </a:p>
          <a:p>
            <a:pPr marL="458787" lvl="1" indent="0">
              <a:spcBef>
                <a:spcPts val="600"/>
              </a:spcBef>
              <a:spcAft>
                <a:spcPts val="0"/>
              </a:spcAft>
              <a:buNone/>
            </a:pPr>
            <a:r>
              <a:rPr lang="en-US" sz="1800" dirty="0"/>
              <a:t>• context </a:t>
            </a:r>
            <a:r>
              <a:rPr lang="en-US" sz="1800" dirty="0" err="1"/>
              <a:t>factorsg</a:t>
            </a:r>
            <a:r>
              <a:rPr lang="en-US" sz="1800" dirty="0"/>
              <a:t> (i.e. variations and expectations in interactions within </a:t>
            </a:r>
            <a:r>
              <a:rPr lang="en-US" sz="1800" dirty="0" smtClean="0"/>
              <a:t>or across </a:t>
            </a:r>
            <a:r>
              <a:rPr lang="en-US" sz="1800" dirty="0"/>
              <a:t>individuals, institutions, specialties, cultures, countries).</a:t>
            </a:r>
          </a:p>
          <a:p>
            <a:pPr marL="0" indent="0">
              <a:buNone/>
            </a:pPr>
            <a:r>
              <a:rPr lang="en-US" sz="2200" dirty="0"/>
              <a:t>2. Focus on actively demonstrating positive professional </a:t>
            </a:r>
            <a:r>
              <a:rPr lang="en-US" sz="2200" dirty="0" err="1"/>
              <a:t>behaviours</a:t>
            </a:r>
            <a:r>
              <a:rPr lang="en-US" sz="2200" dirty="0"/>
              <a:t>.</a:t>
            </a:r>
          </a:p>
          <a:p>
            <a:pPr marL="0" indent="0">
              <a:buNone/>
            </a:pPr>
            <a:r>
              <a:rPr lang="en-US" sz="2200" dirty="0"/>
              <a:t>3. Physicians need to demonstrate the importance of their own </a:t>
            </a:r>
            <a:r>
              <a:rPr lang="en-US" sz="2200" dirty="0" smtClean="0"/>
              <a:t>personal health</a:t>
            </a:r>
            <a:r>
              <a:rPr lang="en-US" sz="2200" dirty="0"/>
              <a:t>, wellness, and resilience.</a:t>
            </a:r>
          </a:p>
        </p:txBody>
      </p:sp>
    </p:spTree>
    <p:extLst>
      <p:ext uri="{BB962C8B-B14F-4D97-AF65-F5344CB8AC3E}">
        <p14:creationId xmlns:p14="http://schemas.microsoft.com/office/powerpoint/2010/main" val="2729746937"/>
      </p:ext>
    </p:extLst>
  </p:cSld>
  <p:clrMapOvr>
    <a:masterClrMapping/>
  </p:clrMapOvr>
  <p:timing>
    <p:tnLst>
      <p:par>
        <p:cTn id="1" dur="indefinite" restart="never" nodeType="tmRoot"/>
      </p:par>
    </p:tnLst>
  </p:timing>
</p:sld>
</file>

<file path=ppt/theme/theme1.xml><?xml version="1.0" encoding="utf-8"?>
<a:theme xmlns:a="http://schemas.openxmlformats.org/drawingml/2006/main" name="Blank Presentation">
  <a:themeElements>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Presentation">
      <a:majorFont>
        <a:latin typeface="Verdana"/>
        <a:ea typeface="Osaka"/>
        <a:cs typeface="Osaka"/>
      </a:majorFont>
      <a:minorFont>
        <a:latin typeface="Verdana"/>
        <a:ea typeface="Osaka"/>
        <a:cs typeface="Osaka"/>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rgbClr val="000000"/>
            </a:solidFill>
            <a:effectLst/>
            <a:latin typeface="Times" charset="0"/>
            <a:ea typeface="Osaka" charset="0"/>
            <a:cs typeface="Osaka"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rgbClr val="000000"/>
            </a:solidFill>
            <a:effectLst/>
            <a:latin typeface="Times" charset="0"/>
            <a:ea typeface="Osaka" charset="0"/>
            <a:cs typeface="Osaka" charset="0"/>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19757</TotalTime>
  <Words>1449</Words>
  <Application>Microsoft Office PowerPoint</Application>
  <PresentationFormat>On-screen Show (4:3)</PresentationFormat>
  <Paragraphs>302</Paragraphs>
  <Slides>29</Slides>
  <Notes>29</Notes>
  <HiddenSlides>0</HiddenSlides>
  <MMClips>0</MMClips>
  <ScaleCrop>false</ScaleCrop>
  <HeadingPairs>
    <vt:vector size="4" baseType="variant">
      <vt:variant>
        <vt:lpstr>Theme</vt:lpstr>
      </vt:variant>
      <vt:variant>
        <vt:i4>1</vt:i4>
      </vt:variant>
      <vt:variant>
        <vt:lpstr>Slide Titles</vt:lpstr>
      </vt:variant>
      <vt:variant>
        <vt:i4>29</vt:i4>
      </vt:variant>
    </vt:vector>
  </HeadingPairs>
  <TitlesOfParts>
    <vt:vector size="30" baseType="lpstr">
      <vt:lpstr>Blank Presentation</vt:lpstr>
      <vt:lpstr>T2 - Teaching the  Professional Role</vt:lpstr>
      <vt:lpstr>PowerPoint Presentation</vt:lpstr>
      <vt:lpstr>Objectives and agenda</vt:lpstr>
      <vt:lpstr>Why the Professional Role matters</vt:lpstr>
      <vt:lpstr>The details:  What is the Professional Role</vt:lpstr>
      <vt:lpstr>PowerPoint Presentation</vt:lpstr>
      <vt:lpstr>Key terms for the  Professional Role</vt:lpstr>
      <vt:lpstr>Professional means showing commitment to:</vt:lpstr>
      <vt:lpstr>Important to know about professionalism</vt:lpstr>
      <vt:lpstr>PowerPoint Presentation</vt:lpstr>
      <vt:lpstr>PowerPoint Presentation</vt:lpstr>
      <vt:lpstr>Positive Professional Characteristics</vt:lpstr>
      <vt:lpstr>Negative Professional Characteristics</vt:lpstr>
      <vt:lpstr>PowerPoint Presentation</vt:lpstr>
      <vt:lpstr>Use role modelling to improve professional behaviour</vt:lpstr>
      <vt:lpstr>Constructive coping skills</vt:lpstr>
      <vt:lpstr>Wellness responsibilities</vt:lpstr>
      <vt:lpstr>Personal health activities</vt:lpstr>
      <vt:lpstr>Resilience, wellness  and self- care</vt:lpstr>
      <vt:lpstr>Signs of concern about wellness</vt:lpstr>
      <vt:lpstr>Objectives</vt:lpstr>
      <vt:lpstr>References</vt:lpstr>
      <vt:lpstr>References</vt:lpstr>
      <vt:lpstr>PowerPoint Presentation</vt:lpstr>
      <vt:lpstr>Professional  Key Competencies</vt:lpstr>
      <vt:lpstr>Professional Key Competency 1</vt:lpstr>
      <vt:lpstr>Professional  Key Competency 2</vt:lpstr>
      <vt:lpstr>Professional Key Competency 3</vt:lpstr>
      <vt:lpstr>Professional Key Competency 4</vt:lpstr>
    </vt:vector>
  </TitlesOfParts>
  <Company>Bonhomme Design Studio</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Royal College Internal</dc:subject>
  <dc:creator>Karen Bonhomme</dc:creator>
  <cp:lastModifiedBy>Tammy Hesson</cp:lastModifiedBy>
  <cp:revision>94</cp:revision>
  <cp:lastPrinted>2015-12-09T14:38:44Z</cp:lastPrinted>
  <dcterms:created xsi:type="dcterms:W3CDTF">2009-08-25T17:54:38Z</dcterms:created>
  <dcterms:modified xsi:type="dcterms:W3CDTF">2015-12-15T19:15:31Z</dcterms:modified>
</cp:coreProperties>
</file>